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0"/>
  </p:notesMasterIdLst>
  <p:handoutMasterIdLst>
    <p:handoutMasterId r:id="rId31"/>
  </p:handoutMasterIdLst>
  <p:sldIdLst>
    <p:sldId id="256" r:id="rId2"/>
    <p:sldId id="500" r:id="rId3"/>
    <p:sldId id="259" r:id="rId4"/>
    <p:sldId id="502" r:id="rId5"/>
    <p:sldId id="504" r:id="rId6"/>
    <p:sldId id="503" r:id="rId7"/>
    <p:sldId id="507" r:id="rId8"/>
    <p:sldId id="685" r:id="rId9"/>
    <p:sldId id="691" r:id="rId10"/>
    <p:sldId id="334" r:id="rId11"/>
    <p:sldId id="299" r:id="rId12"/>
    <p:sldId id="300" r:id="rId13"/>
    <p:sldId id="307" r:id="rId14"/>
    <p:sldId id="508" r:id="rId15"/>
    <p:sldId id="318" r:id="rId16"/>
    <p:sldId id="525" r:id="rId17"/>
    <p:sldId id="337" r:id="rId18"/>
    <p:sldId id="647" r:id="rId19"/>
    <p:sldId id="628" r:id="rId20"/>
    <p:sldId id="634" r:id="rId21"/>
    <p:sldId id="686" r:id="rId22"/>
    <p:sldId id="348" r:id="rId23"/>
    <p:sldId id="687" r:id="rId24"/>
    <p:sldId id="688" r:id="rId25"/>
    <p:sldId id="285" r:id="rId26"/>
    <p:sldId id="497" r:id="rId27"/>
    <p:sldId id="690" r:id="rId28"/>
    <p:sldId id="496" r:id="rId29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BE6B3"/>
    <a:srgbClr val="FDF2D9"/>
    <a:srgbClr val="FF0000"/>
    <a:srgbClr val="000000"/>
    <a:srgbClr val="9EB870"/>
    <a:srgbClr val="9966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483FC-18EF-4CC7-B507-B2B5A66711B5}" v="12" dt="2022-11-19T22:27:12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>
      <p:cViewPr varScale="1">
        <p:scale>
          <a:sx n="83" d="100"/>
          <a:sy n="83" d="100"/>
        </p:scale>
        <p:origin x="147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1" d="100"/>
        <a:sy n="101" d="100"/>
      </p:scale>
      <p:origin x="0" y="-153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ouza" userId="4b1856accfb37335" providerId="LiveId" clId="{DCF483FC-18EF-4CC7-B507-B2B5A66711B5}"/>
    <pc:docChg chg="custSel delSld modSld sldOrd">
      <pc:chgData name="Stephen Souza" userId="4b1856accfb37335" providerId="LiveId" clId="{DCF483FC-18EF-4CC7-B507-B2B5A66711B5}" dt="2022-11-19T22:28:33.335" v="269" actId="20577"/>
      <pc:docMkLst>
        <pc:docMk/>
      </pc:docMkLst>
      <pc:sldChg chg="modSp mod">
        <pc:chgData name="Stephen Souza" userId="4b1856accfb37335" providerId="LiveId" clId="{DCF483FC-18EF-4CC7-B507-B2B5A66711B5}" dt="2022-11-18T16:03:33.735" v="131" actId="1076"/>
        <pc:sldMkLst>
          <pc:docMk/>
          <pc:sldMk cId="0" sldId="256"/>
        </pc:sldMkLst>
        <pc:spChg chg="mod">
          <ac:chgData name="Stephen Souza" userId="4b1856accfb37335" providerId="LiveId" clId="{DCF483FC-18EF-4CC7-B507-B2B5A66711B5}" dt="2022-11-18T16:03:33.735" v="131" actId="1076"/>
          <ac:spMkLst>
            <pc:docMk/>
            <pc:sldMk cId="0" sldId="256"/>
            <ac:spMk id="13314" creationId="{1C24D289-EAA4-4AC4-9912-C00F2758E69E}"/>
          </ac:spMkLst>
        </pc:spChg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272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273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274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275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277"/>
        </pc:sldMkLst>
      </pc:sldChg>
      <pc:sldChg chg="modSp mod">
        <pc:chgData name="Stephen Souza" userId="4b1856accfb37335" providerId="LiveId" clId="{DCF483FC-18EF-4CC7-B507-B2B5A66711B5}" dt="2022-11-19T22:28:33.335" v="269" actId="20577"/>
        <pc:sldMkLst>
          <pc:docMk/>
          <pc:sldMk cId="0" sldId="285"/>
        </pc:sldMkLst>
        <pc:spChg chg="mod">
          <ac:chgData name="Stephen Souza" userId="4b1856accfb37335" providerId="LiveId" clId="{DCF483FC-18EF-4CC7-B507-B2B5A66711B5}" dt="2022-11-19T22:28:33.335" v="269" actId="20577"/>
          <ac:spMkLst>
            <pc:docMk/>
            <pc:sldMk cId="0" sldId="285"/>
            <ac:spMk id="29699" creationId="{8566485A-5E86-4012-B781-6241F23BD8D1}"/>
          </ac:spMkLst>
        </pc:spChg>
      </pc:sldChg>
      <pc:sldChg chg="del">
        <pc:chgData name="Stephen Souza" userId="4b1856accfb37335" providerId="LiveId" clId="{DCF483FC-18EF-4CC7-B507-B2B5A66711B5}" dt="2022-11-19T22:27:46.904" v="225" actId="47"/>
        <pc:sldMkLst>
          <pc:docMk/>
          <pc:sldMk cId="0" sldId="342"/>
        </pc:sldMkLst>
      </pc:sldChg>
      <pc:sldChg chg="ord">
        <pc:chgData name="Stephen Souza" userId="4b1856accfb37335" providerId="LiveId" clId="{DCF483FC-18EF-4CC7-B507-B2B5A66711B5}" dt="2022-11-18T16:08:17.422" v="218"/>
        <pc:sldMkLst>
          <pc:docMk/>
          <pc:sldMk cId="0" sldId="348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394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493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495"/>
        </pc:sldMkLst>
      </pc:sldChg>
      <pc:sldChg chg="del">
        <pc:chgData name="Stephen Souza" userId="4b1856accfb37335" providerId="LiveId" clId="{DCF483FC-18EF-4CC7-B507-B2B5A66711B5}" dt="2022-11-18T16:03:36.234" v="132" actId="47"/>
        <pc:sldMkLst>
          <pc:docMk/>
          <pc:sldMk cId="0" sldId="499"/>
        </pc:sldMkLst>
      </pc:sldChg>
      <pc:sldChg chg="modSp mod">
        <pc:chgData name="Stephen Souza" userId="4b1856accfb37335" providerId="LiveId" clId="{DCF483FC-18EF-4CC7-B507-B2B5A66711B5}" dt="2022-11-19T22:26:23.446" v="221" actId="1076"/>
        <pc:sldMkLst>
          <pc:docMk/>
          <pc:sldMk cId="0" sldId="500"/>
        </pc:sldMkLst>
        <pc:spChg chg="mod">
          <ac:chgData name="Stephen Souza" userId="4b1856accfb37335" providerId="LiveId" clId="{DCF483FC-18EF-4CC7-B507-B2B5A66711B5}" dt="2022-11-19T22:26:23.446" v="221" actId="1076"/>
          <ac:spMkLst>
            <pc:docMk/>
            <pc:sldMk cId="0" sldId="500"/>
            <ac:spMk id="2" creationId="{B9298BF4-5ECD-4D4A-A1E5-2A45410A1B47}"/>
          </ac:spMkLst>
        </pc:spChg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510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511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3134525998" sldId="512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752529593" sldId="513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70229851" sldId="514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3879290998" sldId="515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4002405591" sldId="516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1232799712" sldId="517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1340201423" sldId="518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694283875" sldId="519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2077140266" sldId="520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2879139377" sldId="521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3406411608" sldId="522"/>
        </pc:sldMkLst>
      </pc:sldChg>
      <pc:sldChg chg="del">
        <pc:chgData name="Stephen Souza" userId="4b1856accfb37335" providerId="LiveId" clId="{DCF483FC-18EF-4CC7-B507-B2B5A66711B5}" dt="2022-11-18T16:08:10.735" v="216" actId="47"/>
        <pc:sldMkLst>
          <pc:docMk/>
          <pc:sldMk cId="2917499037" sldId="523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621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0" sldId="623"/>
        </pc:sldMkLst>
      </pc:sldChg>
      <pc:sldChg chg="ord">
        <pc:chgData name="Stephen Souza" userId="4b1856accfb37335" providerId="LiveId" clId="{DCF483FC-18EF-4CC7-B507-B2B5A66711B5}" dt="2022-11-18T16:08:31.648" v="220"/>
        <pc:sldMkLst>
          <pc:docMk/>
          <pc:sldMk cId="0" sldId="628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29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30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31"/>
        </pc:sldMkLst>
      </pc:sldChg>
      <pc:sldChg chg="ord">
        <pc:chgData name="Stephen Souza" userId="4b1856accfb37335" providerId="LiveId" clId="{DCF483FC-18EF-4CC7-B507-B2B5A66711B5}" dt="2022-11-18T16:08:31.648" v="220"/>
        <pc:sldMkLst>
          <pc:docMk/>
          <pc:sldMk cId="0" sldId="634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36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38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39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41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42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44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46"/>
        </pc:sldMkLst>
      </pc:sldChg>
      <pc:sldChg chg="delSp modSp mod ord">
        <pc:chgData name="Stephen Souza" userId="4b1856accfb37335" providerId="LiveId" clId="{DCF483FC-18EF-4CC7-B507-B2B5A66711B5}" dt="2022-11-19T22:27:12.075" v="224" actId="14100"/>
        <pc:sldMkLst>
          <pc:docMk/>
          <pc:sldMk cId="0" sldId="647"/>
        </pc:sldMkLst>
        <pc:spChg chg="del">
          <ac:chgData name="Stephen Souza" userId="4b1856accfb37335" providerId="LiveId" clId="{DCF483FC-18EF-4CC7-B507-B2B5A66711B5}" dt="2022-11-18T16:05:53" v="138" actId="478"/>
          <ac:spMkLst>
            <pc:docMk/>
            <pc:sldMk cId="0" sldId="647"/>
            <ac:spMk id="2" creationId="{21D4440F-5169-4CBE-81DE-7E822D0B7B4B}"/>
          </ac:spMkLst>
        </pc:spChg>
        <pc:picChg chg="mod">
          <ac:chgData name="Stephen Souza" userId="4b1856accfb37335" providerId="LiveId" clId="{DCF483FC-18EF-4CC7-B507-B2B5A66711B5}" dt="2022-11-19T22:27:12.075" v="224" actId="14100"/>
          <ac:picMkLst>
            <pc:docMk/>
            <pc:sldMk cId="0" sldId="647"/>
            <ac:picMk id="4" creationId="{8F6C8EA5-193D-4A41-A119-EED88866D243}"/>
          </ac:picMkLst>
        </pc:picChg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52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56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62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69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0" sldId="680"/>
        </pc:sldMkLst>
      </pc:sldChg>
      <pc:sldChg chg="del">
        <pc:chgData name="Stephen Souza" userId="4b1856accfb37335" providerId="LiveId" clId="{DCF483FC-18EF-4CC7-B507-B2B5A66711B5}" dt="2022-11-18T16:05:42.690" v="137" actId="47"/>
        <pc:sldMkLst>
          <pc:docMk/>
          <pc:sldMk cId="2148696518" sldId="681"/>
        </pc:sldMkLst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3603988726" sldId="683"/>
        </pc:sldMkLst>
      </pc:sldChg>
      <pc:sldChg chg="del">
        <pc:chgData name="Stephen Souza" userId="4b1856accfb37335" providerId="LiveId" clId="{DCF483FC-18EF-4CC7-B507-B2B5A66711B5}" dt="2022-11-18T16:03:39.726" v="133" actId="47"/>
        <pc:sldMkLst>
          <pc:docMk/>
          <pc:sldMk cId="3991867374" sldId="684"/>
        </pc:sldMkLst>
      </pc:sldChg>
      <pc:sldChg chg="modSp mod">
        <pc:chgData name="Stephen Souza" userId="4b1856accfb37335" providerId="LiveId" clId="{DCF483FC-18EF-4CC7-B507-B2B5A66711B5}" dt="2022-11-18T16:06:31.446" v="154" actId="20577"/>
        <pc:sldMkLst>
          <pc:docMk/>
          <pc:sldMk cId="3151587997" sldId="687"/>
        </pc:sldMkLst>
        <pc:spChg chg="mod">
          <ac:chgData name="Stephen Souza" userId="4b1856accfb37335" providerId="LiveId" clId="{DCF483FC-18EF-4CC7-B507-B2B5A66711B5}" dt="2022-11-18T16:06:31.446" v="154" actId="20577"/>
          <ac:spMkLst>
            <pc:docMk/>
            <pc:sldMk cId="3151587997" sldId="687"/>
            <ac:spMk id="2" creationId="{0BABCFDB-20EA-4094-9CB0-ADE12449342E}"/>
          </ac:spMkLst>
        </pc:spChg>
      </pc:sldChg>
      <pc:sldChg chg="del">
        <pc:chgData name="Stephen Souza" userId="4b1856accfb37335" providerId="LiveId" clId="{DCF483FC-18EF-4CC7-B507-B2B5A66711B5}" dt="2022-11-18T16:05:21.073" v="136" actId="47"/>
        <pc:sldMkLst>
          <pc:docMk/>
          <pc:sldMk cId="4112086217" sldId="689"/>
        </pc:sldMkLst>
      </pc:sldChg>
      <pc:sldChg chg="modSp mod">
        <pc:chgData name="Stephen Souza" userId="4b1856accfb37335" providerId="LiveId" clId="{DCF483FC-18EF-4CC7-B507-B2B5A66711B5}" dt="2022-11-18T16:07:32.105" v="215" actId="20577"/>
        <pc:sldMkLst>
          <pc:docMk/>
          <pc:sldMk cId="3603000697" sldId="690"/>
        </pc:sldMkLst>
        <pc:spChg chg="mod">
          <ac:chgData name="Stephen Souza" userId="4b1856accfb37335" providerId="LiveId" clId="{DCF483FC-18EF-4CC7-B507-B2B5A66711B5}" dt="2022-11-18T16:07:32.105" v="215" actId="20577"/>
          <ac:spMkLst>
            <pc:docMk/>
            <pc:sldMk cId="3603000697" sldId="690"/>
            <ac:spMk id="3" creationId="{B1DBE0D4-36F1-4099-84A3-CF533BA75A4F}"/>
          </ac:spMkLst>
        </pc:spChg>
      </pc:sldChg>
      <pc:sldMasterChg chg="delSldLayout">
        <pc:chgData name="Stephen Souza" userId="4b1856accfb37335" providerId="LiveId" clId="{DCF483FC-18EF-4CC7-B507-B2B5A66711B5}" dt="2022-11-18T16:05:42.690" v="137" actId="47"/>
        <pc:sldMasterMkLst>
          <pc:docMk/>
          <pc:sldMasterMk cId="0" sldId="2147483805"/>
        </pc:sldMasterMkLst>
        <pc:sldLayoutChg chg="del">
          <pc:chgData name="Stephen Souza" userId="4b1856accfb37335" providerId="LiveId" clId="{DCF483FC-18EF-4CC7-B507-B2B5A66711B5}" dt="2022-11-18T16:05:42.690" v="137" actId="47"/>
          <pc:sldLayoutMkLst>
            <pc:docMk/>
            <pc:sldMasterMk cId="0" sldId="2147483805"/>
            <pc:sldLayoutMk cId="710894388" sldId="214748383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34099CD-3EE2-41F1-A4F9-7486939E1B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3227971-F768-44DC-B144-EE52C1BB87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963D10D-4E24-47DF-8672-C152990808B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5E76F3FC-7878-41E3-A648-44B7FF869A9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7B671A-0C3D-4068-937B-8FF93AC974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65A11-D732-44C6-B738-3C0050AF9B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DBCD9-3394-409C-9C0D-03A2015A06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639D23-7949-4DFC-8AA4-D11B81C2B5F1}" type="datetimeFigureOut">
              <a:rPr lang="en-US"/>
              <a:pPr>
                <a:defRPr/>
              </a:pPr>
              <a:t>11/19/2022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4D607C-9A4A-419E-BBE3-1AF7270E67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9825"/>
            <a:ext cx="4102100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4820CBD-32CE-4E30-9D97-6A692303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5D635-77AC-42E2-8ED5-316D8ABED4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E2AE7-1660-4C7C-970E-B13944BA4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F3190C-78DE-42BE-B681-29944BA8D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51726AE-CBBE-47A3-8327-F08163C021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418D23-A912-4BAD-92A6-B8DFEF1BB571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5A01736-78E7-4D57-815B-80D1BEF52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EA9A15EF-34CA-4249-BD1C-297AF8B24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Meander #1 was a vertical bank just behind the backstop of a ballfield.  A hiking/running trail paralleled the stream in close proximity.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Flow did not go out of bank in this bend until it entered the woods.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45EEDA93-88F8-41AD-A7A1-4C1A0C34B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0297AA-5BAF-4DEC-8C9D-EF43A7BA5D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9074812-B860-4A0D-BBD3-5D39152AD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FAF94C2-281B-4C04-9119-E99616BE6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Deep and severely cut banks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D5EF1436-96BA-46BB-944E-1F1D6E1646BA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2E6B3A5D-596E-46C2-B49F-D92DE3D9B7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912114F7-7F56-4102-81DB-09C5E07D4C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04DBE81-C9B3-4CE1-B743-CEE5AB5AB9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FF8F96A0-C0E7-40F5-AF9D-2400B234F0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BE6CBEAC-C92D-46E9-A522-C00DB56ADE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57E86036-401E-40D8-9CF5-FE9E20F9C9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61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2B44D170-EE58-4B37-9A87-0FF82E280646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169FF64E-A657-4CA5-9F07-AB01F0ECC3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2FFB4B0F-6F51-4DC9-B6B8-B824949A16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87C48AB-107A-4E54-A196-7DAFEE25B7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855F5DA2-EF67-4477-80C6-FD68046330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2214443E-BF1D-45DB-8C85-39B0A3CD3F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8B0B182E-9305-41BA-A6CE-6548662798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1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83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524000"/>
            <a:ext cx="4038600" cy="4525963"/>
          </a:xfrm>
        </p:spPr>
        <p:txBody>
          <a:bodyPr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78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Droplets-SD-Content-R1d.png">
            <a:extLst>
              <a:ext uri="{FF2B5EF4-FFF2-40B4-BE49-F238E27FC236}">
                <a16:creationId xmlns:a16="http://schemas.microsoft.com/office/drawing/2014/main" id="{247B4D16-9964-478E-B4A2-41987EDA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621" y="2359262"/>
            <a:ext cx="7408333" cy="3450696"/>
          </a:xfrm>
        </p:spPr>
        <p:txBody>
          <a:bodyPr/>
          <a:lstStyle>
            <a:lvl1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4484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969963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20015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520190" indent="-2857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18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25EEDD6C-6C64-43B5-823B-72932089E313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C9A15B22-7270-465E-9CD9-3F0558396AAF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6BC2E7B1-C8B1-42F9-8AA9-995F8E11EBAC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C2CE1B7-967C-4219-B3AA-70104C3071C2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E2E62F30-B707-406A-B554-3299BFB49968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97E946F5-B4A4-4994-B274-16A7E2394B95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64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24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>
            <a:extLst>
              <a:ext uri="{FF2B5EF4-FFF2-40B4-BE49-F238E27FC236}">
                <a16:creationId xmlns:a16="http://schemas.microsoft.com/office/drawing/2014/main" id="{36901610-390F-4F56-8EAA-2ACE3EA71FD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64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31A5F9B2-E794-484F-A0B0-1A2AE72772DF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0FB4C90F-D2A5-4CAB-A600-6CC27F375B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568B44CB-29A4-4477-A7BC-1DC76FE743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B6C1AE94-5462-4484-985F-630A7325F3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22F94BE9-E9B6-4DF0-B4FC-B5ECB42522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D85C07E8-5079-4AAD-91AC-3E950D5708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7ED910ED-821A-480A-ADC4-C4144BC0BD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Rectangle 26">
            <a:extLst>
              <a:ext uri="{FF2B5EF4-FFF2-40B4-BE49-F238E27FC236}">
                <a16:creationId xmlns:a16="http://schemas.microsoft.com/office/drawing/2014/main" id="{F35D6502-A537-4B2E-9622-537740B10C5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A0B3A7FC-D7EE-4028-8A6B-5A7BF7B7DE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2B0DF2F5-EC15-4C1B-9B01-067CAFEA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91263"/>
            <a:ext cx="1060450" cy="461962"/>
          </a:xfrm>
          <a:prstGeom prst="rect">
            <a:avLst/>
          </a:prstGeo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0F05F5-ADE7-42C0-B309-46AC5FCE37AC}"/>
              </a:ext>
            </a:extLst>
          </p:cNvPr>
          <p:cNvCxnSpPr>
            <a:stCxn id="17" idx="3"/>
          </p:cNvCxnSpPr>
          <p:nvPr/>
        </p:nvCxnSpPr>
        <p:spPr>
          <a:xfrm flipV="1">
            <a:off x="1136650" y="6494463"/>
            <a:ext cx="8007350" cy="285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7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7DF58DB-712B-462D-A606-9290E182A302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AA8F080F-A0D3-435A-BFC5-E57667AC91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09EBFCDE-E72B-4E63-B529-A5D236C52F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16118BE-64AE-4FF2-B6C9-03DD4986C5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68C357E-0ED9-4FBC-8BEB-09EEC8A88D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256D8E2F-66CD-4A50-97B7-D68495199F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925C3A27-96C9-4506-8667-D0421307F7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" name="TextBox 26">
            <a:extLst>
              <a:ext uri="{FF2B5EF4-FFF2-40B4-BE49-F238E27FC236}">
                <a16:creationId xmlns:a16="http://schemas.microsoft.com/office/drawing/2014/main" id="{8BB83F98-7D3E-478E-B792-96EE31EA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62688"/>
            <a:ext cx="1060450" cy="461962"/>
          </a:xfrm>
          <a:prstGeom prst="rect">
            <a:avLst/>
          </a:prstGeo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A30117-D5B3-456B-8677-B9F69DC8E0E9}"/>
              </a:ext>
            </a:extLst>
          </p:cNvPr>
          <p:cNvCxnSpPr>
            <a:stCxn id="16" idx="3"/>
          </p:cNvCxnSpPr>
          <p:nvPr/>
        </p:nvCxnSpPr>
        <p:spPr>
          <a:xfrm flipV="1">
            <a:off x="1136650" y="6465888"/>
            <a:ext cx="8007350" cy="285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28">
            <a:extLst>
              <a:ext uri="{FF2B5EF4-FFF2-40B4-BE49-F238E27FC236}">
                <a16:creationId xmlns:a16="http://schemas.microsoft.com/office/drawing/2014/main" id="{D09CD834-30BE-4142-93BE-52A9FBB4737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8B7716E7-27E3-4B13-97C5-54EBC463ED82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9247AF1A-3CD6-4DAE-849F-29997487FD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A5FCE237-FA3F-4D77-87B3-2BBDA217B0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3974953-0129-46AB-B200-14FAC0AD0B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A0F95A9-5361-49FC-8DE6-CE8D197369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C24E1128-3820-44B6-8056-0553864DE2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3CD7B355-8500-4A74-86D0-D39B0642E8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" name="TextBox 26">
            <a:extLst>
              <a:ext uri="{FF2B5EF4-FFF2-40B4-BE49-F238E27FC236}">
                <a16:creationId xmlns:a16="http://schemas.microsoft.com/office/drawing/2014/main" id="{3AC5BF1D-FA91-418B-8FD4-254CC851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62688"/>
            <a:ext cx="1060450" cy="461962"/>
          </a:xfrm>
          <a:prstGeom prst="rect">
            <a:avLst/>
          </a:prstGeo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0E5EDF-606B-440A-A424-5CC4F229449B}"/>
              </a:ext>
            </a:extLst>
          </p:cNvPr>
          <p:cNvCxnSpPr>
            <a:stCxn id="16" idx="3"/>
          </p:cNvCxnSpPr>
          <p:nvPr/>
        </p:nvCxnSpPr>
        <p:spPr>
          <a:xfrm flipV="1">
            <a:off x="1136650" y="6465888"/>
            <a:ext cx="8007350" cy="285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28">
            <a:extLst>
              <a:ext uri="{FF2B5EF4-FFF2-40B4-BE49-F238E27FC236}">
                <a16:creationId xmlns:a16="http://schemas.microsoft.com/office/drawing/2014/main" id="{92D54E68-3D68-49C6-94A5-97C63F32A8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204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55FFA45-02E7-4668-A5DC-CBCA4235D0CF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349DA4DF-ED4B-4C2E-AC98-3524CA9C76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2" name="Freeform 14">
              <a:extLst>
                <a:ext uri="{FF2B5EF4-FFF2-40B4-BE49-F238E27FC236}">
                  <a16:creationId xmlns:a16="http://schemas.microsoft.com/office/drawing/2014/main" id="{C71F196E-E0C7-4312-9DB7-334EFECAE8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3" name="Freeform 18">
              <a:extLst>
                <a:ext uri="{FF2B5EF4-FFF2-40B4-BE49-F238E27FC236}">
                  <a16:creationId xmlns:a16="http://schemas.microsoft.com/office/drawing/2014/main" id="{610C1E5D-E174-4A10-89EA-F63F83BA59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" name="Freeform 22">
              <a:extLst>
                <a:ext uri="{FF2B5EF4-FFF2-40B4-BE49-F238E27FC236}">
                  <a16:creationId xmlns:a16="http://schemas.microsoft.com/office/drawing/2014/main" id="{8A3BDA8A-BDE0-4626-9E06-49EA03A86B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26">
              <a:extLst>
                <a:ext uri="{FF2B5EF4-FFF2-40B4-BE49-F238E27FC236}">
                  <a16:creationId xmlns:a16="http://schemas.microsoft.com/office/drawing/2014/main" id="{60DC2482-2AC4-4875-B3BF-A7F3BC16FE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36" name="Freeform 10">
              <a:extLst>
                <a:ext uri="{FF2B5EF4-FFF2-40B4-BE49-F238E27FC236}">
                  <a16:creationId xmlns:a16="http://schemas.microsoft.com/office/drawing/2014/main" id="{C2D7FF0A-C925-4CA6-9E2C-E3BB680AA4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C5A2AE77-8418-4E9E-A443-1960EB527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35C18FC9-B44A-4CA5-BD9D-6A82B1CB6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TextBox 12">
            <a:extLst>
              <a:ext uri="{FF2B5EF4-FFF2-40B4-BE49-F238E27FC236}">
                <a16:creationId xmlns:a16="http://schemas.microsoft.com/office/drawing/2014/main" id="{FBDB916D-6F96-40B6-868E-0CD6D3471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6459538"/>
            <a:ext cx="838200" cy="339725"/>
          </a:xfrm>
          <a:prstGeom prst="rect">
            <a:avLst/>
          </a:prstGeo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CWC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BD497C-61C6-498F-BB5F-695C2BD5D57E}"/>
              </a:ext>
            </a:extLst>
          </p:cNvPr>
          <p:cNvCxnSpPr>
            <a:cxnSpLocks/>
            <a:stCxn id="1030" idx="3"/>
          </p:cNvCxnSpPr>
          <p:nvPr/>
        </p:nvCxnSpPr>
        <p:spPr>
          <a:xfrm flipV="1">
            <a:off x="871538" y="6602413"/>
            <a:ext cx="8229600" cy="269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9" r:id="rId2"/>
    <p:sldLayoutId id="2147483837" r:id="rId3"/>
    <p:sldLayoutId id="2147483830" r:id="rId4"/>
    <p:sldLayoutId id="2147483838" r:id="rId5"/>
    <p:sldLayoutId id="2147483831" r:id="rId6"/>
    <p:sldLayoutId id="2147483839" r:id="rId7"/>
    <p:sldLayoutId id="2147483840" r:id="rId8"/>
    <p:sldLayoutId id="2147483841" r:id="rId9"/>
    <p:sldLayoutId id="2147483832" r:id="rId10"/>
    <p:sldLayoutId id="2147483842" r:id="rId11"/>
    <p:sldLayoutId id="2147483834" r:id="rId12"/>
    <p:sldLayoutId id="214748384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52E65"/>
        </a:buClr>
        <a:buSzPct val="100000"/>
        <a:buFont typeface="Arial" panose="020B0604020202020204" pitchFamily="34" charset="0"/>
        <a:buChar char="•"/>
        <a:defRPr sz="2400" kern="1200">
          <a:solidFill>
            <a:srgbClr val="052E65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rgbClr val="052E65"/>
        </a:buClr>
        <a:buSzPct val="100000"/>
        <a:buFont typeface="Arial" panose="020B0604020202020204" pitchFamily="34" charset="0"/>
        <a:buChar char="•"/>
        <a:defRPr sz="2200" kern="1200">
          <a:solidFill>
            <a:srgbClr val="052E65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rgbClr val="052E65"/>
        </a:buClr>
        <a:buSzPct val="100000"/>
        <a:buFont typeface="Arial" panose="020B0604020202020204" pitchFamily="34" charset="0"/>
        <a:buChar char="•"/>
        <a:defRPr sz="2000" kern="1200">
          <a:solidFill>
            <a:srgbClr val="052E65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rgbClr val="052E65"/>
        </a:buClr>
        <a:buSzPct val="100000"/>
        <a:buFont typeface="Arial" panose="020B0604020202020204" pitchFamily="34" charset="0"/>
        <a:buChar char="•"/>
        <a:defRPr kern="1200">
          <a:solidFill>
            <a:srgbClr val="052E65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052E65"/>
        </a:buClr>
        <a:buSzPct val="100000"/>
        <a:buFont typeface="Arial" panose="020B0604020202020204" pitchFamily="34" charset="0"/>
        <a:buChar char="•"/>
        <a:defRPr sz="1600" kern="1200">
          <a:solidFill>
            <a:srgbClr val="052E65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1C24D289-EAA4-4AC4-9912-C00F2758E6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534400" cy="2114550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altLang="en-US" sz="5400" dirty="0"/>
              <a:t>Importance of Riparian Buffers in Restoration of Barnegat Bay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A495AFC-EF5B-4FF9-9F35-E3561D0E1E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2213" y="3421063"/>
            <a:ext cx="5181600" cy="533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4000" b="1" dirty="0"/>
              <a:t>Stephen J. Souza, Ph.D.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en-US" altLang="en-US" b="1" dirty="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369BE21-DE3F-4D54-B57B-8F213C90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68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04717DE-3820-4491-805F-E66738921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0678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/>
              <a:t>Undisturbed Floodplain and Riparian Corridor</a:t>
            </a:r>
          </a:p>
        </p:txBody>
      </p:sp>
      <p:pic>
        <p:nvPicPr>
          <p:cNvPr id="22531" name="Picture 3" descr="fig1-20">
            <a:extLst>
              <a:ext uri="{FF2B5EF4-FFF2-40B4-BE49-F238E27FC236}">
                <a16:creationId xmlns:a16="http://schemas.microsoft.com/office/drawing/2014/main" id="{D185BF7C-032E-4EB4-BD3F-8C789F2B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1784350"/>
            <a:ext cx="85344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96633"/>
                  </a:outerShdw>
                </a:effectLst>
              </a14:hiddenEffects>
            </a:ext>
          </a:extLst>
        </p:spPr>
      </p:pic>
      <p:sp>
        <p:nvSpPr>
          <p:cNvPr id="22532" name="Oval 4">
            <a:extLst>
              <a:ext uri="{FF2B5EF4-FFF2-40B4-BE49-F238E27FC236}">
                <a16:creationId xmlns:a16="http://schemas.microsoft.com/office/drawing/2014/main" id="{9AA929B9-9DC5-4537-8CBE-968EA7B37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4015635"/>
            <a:ext cx="4648200" cy="2209800"/>
          </a:xfrm>
          <a:prstGeom prst="ellipse">
            <a:avLst/>
          </a:prstGeom>
          <a:noFill/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Riparian Corridor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73795-9694-4049-AAE0-B503C638594C}"/>
              </a:ext>
            </a:extLst>
          </p:cNvPr>
          <p:cNvSpPr txBox="1"/>
          <p:nvPr/>
        </p:nvSpPr>
        <p:spPr>
          <a:xfrm>
            <a:off x="2950654" y="6477000"/>
            <a:ext cx="617929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b="1" i="0" dirty="0">
                <a:solidFill>
                  <a:schemeClr val="bg1"/>
                </a:solidFill>
                <a:effectLst/>
                <a:latin typeface="+mj-lt"/>
              </a:rPr>
              <a:t>Stream Corridor Restoration: Principles, Processes, and Practices USDA 2008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78E6B5A-F684-473A-A538-D4AA0C440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A Non-Impaired, Riparian Stream Corridor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662520D8-BA38-4946-A39F-39884769F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71680"/>
            <a:ext cx="3276600" cy="452431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Stable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Dissipates energy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Controls flooding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Intercepts pollutants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Facilitates recharge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Provides multiple types of habitats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Highly resilient to storm flows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BA7A7-9865-4A2A-AFA5-28B19B417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1928674"/>
            <a:ext cx="4884677" cy="3887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E1DA8-3F35-4079-9B02-1EDFB9820EE8}"/>
              </a:ext>
            </a:extLst>
          </p:cNvPr>
          <p:cNvSpPr txBox="1"/>
          <p:nvPr/>
        </p:nvSpPr>
        <p:spPr>
          <a:xfrm>
            <a:off x="2950654" y="6477000"/>
            <a:ext cx="617929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b="1" i="0" dirty="0">
                <a:solidFill>
                  <a:schemeClr val="bg1"/>
                </a:solidFill>
                <a:effectLst/>
                <a:latin typeface="+mj-lt"/>
              </a:rPr>
              <a:t>Stream Corridor Restoration: Principles, Processes, and Practices USDA 2008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BF4C10E-2F7B-4DC1-8F0C-D709EF209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38138"/>
            <a:ext cx="8763000" cy="1252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Loss of Stream Channel Resiliency</a:t>
            </a:r>
          </a:p>
        </p:txBody>
      </p:sp>
      <p:pic>
        <p:nvPicPr>
          <p:cNvPr id="23555" name="Picture 3" descr="Forest Corridor">
            <a:extLst>
              <a:ext uri="{FF2B5EF4-FFF2-40B4-BE49-F238E27FC236}">
                <a16:creationId xmlns:a16="http://schemas.microsoft.com/office/drawing/2014/main" id="{4392DA07-080C-4E48-A783-F7CA9A53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6482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>
            <a:extLst>
              <a:ext uri="{FF2B5EF4-FFF2-40B4-BE49-F238E27FC236}">
                <a16:creationId xmlns:a16="http://schemas.microsoft.com/office/drawing/2014/main" id="{444E46B2-03FB-480E-AB35-7B387A69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838" y="1590675"/>
            <a:ext cx="4114800" cy="44627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Often triggered by  basic clearing, filling or alteration of riparian vegetation.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Ecosystem becomes less stable.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Results in ecological impairments to adjacent waterway</a:t>
            </a:r>
            <a:r>
              <a:rPr lang="en-US" altLang="en-US" sz="3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67632-6A5A-408C-8D77-83FFB704473D}"/>
              </a:ext>
            </a:extLst>
          </p:cNvPr>
          <p:cNvSpPr txBox="1"/>
          <p:nvPr/>
        </p:nvSpPr>
        <p:spPr>
          <a:xfrm>
            <a:off x="2895600" y="6445080"/>
            <a:ext cx="617929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b="1" i="0" dirty="0">
                <a:solidFill>
                  <a:schemeClr val="bg1"/>
                </a:solidFill>
                <a:effectLst/>
                <a:latin typeface="+mj-lt"/>
              </a:rPr>
              <a:t>Stream Corridor Restoration: Principles, Processes, and Practices USDA 2008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1E803DE-7382-4CB6-8D54-85715722F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5425"/>
            <a:ext cx="8610600" cy="1252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Evidence of Damaged Riparian Buffer</a:t>
            </a:r>
          </a:p>
        </p:txBody>
      </p:sp>
      <p:pic>
        <p:nvPicPr>
          <p:cNvPr id="24579" name="Picture 3" descr="erosion2">
            <a:extLst>
              <a:ext uri="{FF2B5EF4-FFF2-40B4-BE49-F238E27FC236}">
                <a16:creationId xmlns:a16="http://schemas.microsoft.com/office/drawing/2014/main" id="{71457C0E-28D5-497C-9041-B511A5F6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043363"/>
            <a:ext cx="38862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">
            <a:extLst>
              <a:ext uri="{FF2B5EF4-FFF2-40B4-BE49-F238E27FC236}">
                <a16:creationId xmlns:a16="http://schemas.microsoft.com/office/drawing/2014/main" id="{69B9E511-981D-4178-BD3F-0E4114F6E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73213"/>
            <a:ext cx="3962400" cy="228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63261E-3E76-4BF1-8B96-60567D911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068501"/>
            <a:ext cx="3824140" cy="226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CC49C78-FF8A-4BF3-9C50-70E39B7E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89087"/>
            <a:ext cx="3824140" cy="226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6956A-353A-4AE7-B9B0-B65C8575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41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Altered hydrology (too much or too little water)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Altered hydraulics (increased flow rates)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Physical damage (clearing and filling)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Disturbance increases invasive plant colonization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Increased water temperature due to clearing and various types of discharges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Impacted water quality (increased pollutant loading)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Ecological impacts (result of all of the above)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Societal impacts (result of all of the above)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BD203-DCCD-4F49-B45F-58F141F1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1252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How Land Development Impacts Riparian Buffers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B2F0B63-38B6-4098-BF70-ECDDBF0C8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“What Goes Around Comes Around”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FA266B11-9EF4-4289-8344-8B57B9978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2600"/>
            <a:ext cx="25908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Clearing and Filling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B71B7091-E90D-48CA-AD8C-1BEFF585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361547"/>
            <a:ext cx="313403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Altered Hydrology, Erosion, Thermal Pollution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C0B1ECCB-451E-425F-B52D-7D198C72D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029200"/>
            <a:ext cx="2209800" cy="13731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Increased NPS Pollution</a:t>
            </a:r>
          </a:p>
        </p:txBody>
      </p:sp>
      <p:sp>
        <p:nvSpPr>
          <p:cNvPr id="23558" name="Text Box 7">
            <a:extLst>
              <a:ext uri="{FF2B5EF4-FFF2-40B4-BE49-F238E27FC236}">
                <a16:creationId xmlns:a16="http://schemas.microsoft.com/office/drawing/2014/main" id="{E17CD9FB-5C00-42AE-B6BC-CDD5C8CF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93553"/>
            <a:ext cx="2819399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Degraded Water Quality and Habitat</a:t>
            </a: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66C22958-FC6E-4336-A359-32F84DD91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28800"/>
            <a:ext cx="251460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Watershed Development</a:t>
            </a:r>
          </a:p>
        </p:txBody>
      </p:sp>
      <p:sp>
        <p:nvSpPr>
          <p:cNvPr id="23560" name="AutoShape 9">
            <a:extLst>
              <a:ext uri="{FF2B5EF4-FFF2-40B4-BE49-F238E27FC236}">
                <a16:creationId xmlns:a16="http://schemas.microsoft.com/office/drawing/2014/main" id="{F6078AA7-42ED-41B6-A35D-A297BDA7E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9812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61" name="AutoShape 11">
            <a:extLst>
              <a:ext uri="{FF2B5EF4-FFF2-40B4-BE49-F238E27FC236}">
                <a16:creationId xmlns:a16="http://schemas.microsoft.com/office/drawing/2014/main" id="{1C86D97C-A26C-49AD-80DF-533A9B2F34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6800" y="55626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62" name="AutoShape 13">
            <a:extLst>
              <a:ext uri="{FF2B5EF4-FFF2-40B4-BE49-F238E27FC236}">
                <a16:creationId xmlns:a16="http://schemas.microsoft.com/office/drawing/2014/main" id="{97217C50-DAAA-4BD2-AACE-5FF310C2203A}"/>
              </a:ext>
            </a:extLst>
          </p:cNvPr>
          <p:cNvSpPr>
            <a:spLocks noChangeArrowheads="1"/>
          </p:cNvSpPr>
          <p:nvPr/>
        </p:nvSpPr>
        <p:spPr bwMode="auto">
          <a:xfrm rot="2732197">
            <a:off x="7848600" y="2057400"/>
            <a:ext cx="1066800" cy="6096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000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63" name="AutoShape 15">
            <a:extLst>
              <a:ext uri="{FF2B5EF4-FFF2-40B4-BE49-F238E27FC236}">
                <a16:creationId xmlns:a16="http://schemas.microsoft.com/office/drawing/2014/main" id="{FCFA6709-EE4D-4F25-81BE-C3F02910E2CD}"/>
              </a:ext>
            </a:extLst>
          </p:cNvPr>
          <p:cNvSpPr>
            <a:spLocks noChangeArrowheads="1"/>
          </p:cNvSpPr>
          <p:nvPr/>
        </p:nvSpPr>
        <p:spPr bwMode="auto">
          <a:xfrm rot="6973289">
            <a:off x="7772400" y="5029200"/>
            <a:ext cx="1066800" cy="6096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000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64" name="AutoShape 16">
            <a:extLst>
              <a:ext uri="{FF2B5EF4-FFF2-40B4-BE49-F238E27FC236}">
                <a16:creationId xmlns:a16="http://schemas.microsoft.com/office/drawing/2014/main" id="{AAD97CD9-9E46-4415-96E0-C54ADA362615}"/>
              </a:ext>
            </a:extLst>
          </p:cNvPr>
          <p:cNvSpPr>
            <a:spLocks noChangeArrowheads="1"/>
          </p:cNvSpPr>
          <p:nvPr/>
        </p:nvSpPr>
        <p:spPr bwMode="auto">
          <a:xfrm rot="2732197" flipH="1" flipV="1">
            <a:off x="914400" y="5257800"/>
            <a:ext cx="1066800" cy="6096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00000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65" name="AutoShape 18">
            <a:extLst>
              <a:ext uri="{FF2B5EF4-FFF2-40B4-BE49-F238E27FC236}">
                <a16:creationId xmlns:a16="http://schemas.microsoft.com/office/drawing/2014/main" id="{50049C25-9094-41C7-A2CB-F0C07B320E95}"/>
              </a:ext>
            </a:extLst>
          </p:cNvPr>
          <p:cNvSpPr>
            <a:spLocks noChangeArrowheads="1"/>
          </p:cNvSpPr>
          <p:nvPr/>
        </p:nvSpPr>
        <p:spPr bwMode="auto">
          <a:xfrm rot="6779247" flipH="1">
            <a:off x="762000" y="2133600"/>
            <a:ext cx="914400" cy="609600"/>
          </a:xfrm>
          <a:prstGeom prst="curvedUp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000000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66" name="Text Box 19">
            <a:extLst>
              <a:ext uri="{FF2B5EF4-FFF2-40B4-BE49-F238E27FC236}">
                <a16:creationId xmlns:a16="http://schemas.microsoft.com/office/drawing/2014/main" id="{C6AAA7AA-2256-400A-BF56-D9DB1B77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3276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Loss of Ecological Services and Functions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CFDA76-FE08-4C8A-8C5C-E76314A72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34514"/>
            <a:ext cx="8686800" cy="461388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Impaired riparian buffers directly linked to compromised fishery</a:t>
            </a:r>
          </a:p>
          <a:p>
            <a:r>
              <a:rPr lang="en-US" dirty="0">
                <a:solidFill>
                  <a:schemeClr val="tx2"/>
                </a:solidFill>
              </a:rPr>
              <a:t>Loss of canopy increases heating of stream, leading to thermal impacts and altered biological community</a:t>
            </a:r>
          </a:p>
          <a:p>
            <a:r>
              <a:rPr lang="en-US" dirty="0">
                <a:solidFill>
                  <a:schemeClr val="tx2"/>
                </a:solidFill>
              </a:rPr>
              <a:t>Loss of canopy and riparian vegetation affects availability and diversity of food</a:t>
            </a:r>
            <a:r>
              <a:rPr lang="en-US" baseline="30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, aquatic insects…critical for young fish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</a:rPr>
              <a:t>Decreased woody debris habitat used by fish, invertebrates and amphibians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</a:rPr>
              <a:t>Decreased stream bank stability = more sedimentation = occluded</a:t>
            </a:r>
            <a:r>
              <a:rPr lang="en-US" dirty="0">
                <a:solidFill>
                  <a:schemeClr val="tx2"/>
                </a:solidFill>
              </a:rPr>
              <a:t>/ smothered fish </a:t>
            </a:r>
            <a:r>
              <a:rPr lang="en-US" b="0" i="0" dirty="0">
                <a:solidFill>
                  <a:schemeClr val="tx2"/>
                </a:solidFill>
                <a:effectLst/>
              </a:rPr>
              <a:t>and </a:t>
            </a:r>
            <a:r>
              <a:rPr lang="en-US" dirty="0">
                <a:solidFill>
                  <a:schemeClr val="tx2"/>
                </a:solidFill>
              </a:rPr>
              <a:t>aquatic insect habitat</a:t>
            </a:r>
            <a:endParaRPr lang="en-US" b="0" i="0" dirty="0">
              <a:solidFill>
                <a:schemeClr val="tx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Increased rate of eutrophication</a:t>
            </a:r>
            <a:endParaRPr lang="en-US" b="0" i="0" dirty="0">
              <a:solidFill>
                <a:schemeClr val="tx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</a:rPr>
              <a:t>Decreased baseflow due to loss of flood storage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3EF49-E0D9-43AA-8A05-34E381F3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252728"/>
          </a:xfrm>
        </p:spPr>
        <p:txBody>
          <a:bodyPr/>
          <a:lstStyle/>
          <a:p>
            <a:r>
              <a:rPr lang="en-US" dirty="0"/>
              <a:t>Fishery Impacts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971B4-2F5C-45BA-B115-B87DA2E3B76B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 – L. Albertson, V. Ouellet and M. Daniels. 2018. J Freshwater Ecol. 33:1, 195-201</a:t>
            </a:r>
          </a:p>
        </p:txBody>
      </p:sp>
    </p:spTree>
    <p:extLst>
      <p:ext uri="{BB962C8B-B14F-4D97-AF65-F5344CB8AC3E}">
        <p14:creationId xmlns:p14="http://schemas.microsoft.com/office/powerpoint/2010/main" val="193112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91F7CFD-643A-431C-A05C-249AD5DEB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Watershed Development and Stream and Riparian Area Degradation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5F40E7C5-31FD-4CE3-82E7-03BC1D89B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0"/>
            <a:ext cx="594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dirty="0">
                <a:solidFill>
                  <a:schemeClr val="tx2"/>
                </a:solidFill>
                <a:latin typeface="+mj-lt"/>
              </a:rPr>
              <a:t>As per Schueler, 1992</a:t>
            </a:r>
          </a:p>
        </p:txBody>
      </p:sp>
      <p:pic>
        <p:nvPicPr>
          <p:cNvPr id="37892" name="Picture 5" descr="Schueler Relationship">
            <a:extLst>
              <a:ext uri="{FF2B5EF4-FFF2-40B4-BE49-F238E27FC236}">
                <a16:creationId xmlns:a16="http://schemas.microsoft.com/office/drawing/2014/main" id="{AE11D260-4AD9-4B16-8F46-B88B332D0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268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96633"/>
                  </a:outerShdw>
                </a:effectLst>
              </a14:hiddenEffects>
            </a:ext>
          </a:extLst>
        </p:spPr>
      </p:pic>
      <p:sp>
        <p:nvSpPr>
          <p:cNvPr id="37893" name="Text Box 7">
            <a:extLst>
              <a:ext uri="{FF2B5EF4-FFF2-40B4-BE49-F238E27FC236}">
                <a16:creationId xmlns:a16="http://schemas.microsoft.com/office/drawing/2014/main" id="{B190C216-D13D-4F75-8EE1-5C2D3857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5040313"/>
            <a:ext cx="2481262" cy="466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Stable</a:t>
            </a:r>
          </a:p>
        </p:txBody>
      </p:sp>
      <p:sp>
        <p:nvSpPr>
          <p:cNvPr id="37894" name="Text Box 8">
            <a:extLst>
              <a:ext uri="{FF2B5EF4-FFF2-40B4-BE49-F238E27FC236}">
                <a16:creationId xmlns:a16="http://schemas.microsoft.com/office/drawing/2014/main" id="{4D6391DA-BE64-4C20-9B1A-40D2F21B5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4465638"/>
            <a:ext cx="2481262" cy="466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Impacted</a:t>
            </a:r>
          </a:p>
        </p:txBody>
      </p:sp>
      <p:sp>
        <p:nvSpPr>
          <p:cNvPr id="37895" name="Text Box 9">
            <a:extLst>
              <a:ext uri="{FF2B5EF4-FFF2-40B4-BE49-F238E27FC236}">
                <a16:creationId xmlns:a16="http://schemas.microsoft.com/office/drawing/2014/main" id="{C79B792C-8701-4DBC-BAAA-8EB3DF04D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3727450"/>
            <a:ext cx="2481262" cy="466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Degraded</a:t>
            </a:r>
          </a:p>
        </p:txBody>
      </p:sp>
      <p:sp>
        <p:nvSpPr>
          <p:cNvPr id="92170" name="Oval 10">
            <a:extLst>
              <a:ext uri="{FF2B5EF4-FFF2-40B4-BE49-F238E27FC236}">
                <a16:creationId xmlns:a16="http://schemas.microsoft.com/office/drawing/2014/main" id="{1D7FF621-3E42-4EF5-B35D-8D504CFCA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648200"/>
            <a:ext cx="990600" cy="6096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52E65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52E65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52E65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52E65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52E65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52E65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erial of site in question 028.jpg">
            <a:extLst>
              <a:ext uri="{FF2B5EF4-FFF2-40B4-BE49-F238E27FC236}">
                <a16:creationId xmlns:a16="http://schemas.microsoft.com/office/drawing/2014/main" id="{8F6C8EA5-193D-4A41-A119-EED88866D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298" name="Title 1">
            <a:extLst>
              <a:ext uri="{FF2B5EF4-FFF2-40B4-BE49-F238E27FC236}">
                <a16:creationId xmlns:a16="http://schemas.microsoft.com/office/drawing/2014/main" id="{A53EC0DB-BDBF-483C-BA15-E6254E9B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6" y="304800"/>
            <a:ext cx="8670303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Here’s What a </a:t>
            </a:r>
            <a:br>
              <a:rPr lang="en-US" altLang="en-US" sz="4000" dirty="0"/>
            </a:br>
            <a:r>
              <a:rPr lang="en-US" altLang="en-US" sz="4000" dirty="0"/>
              <a:t>Little Bit of Runoff Can Do!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M1_lds 4-9-07 during survey.JPG">
            <a:extLst>
              <a:ext uri="{FF2B5EF4-FFF2-40B4-BE49-F238E27FC236}">
                <a16:creationId xmlns:a16="http://schemas.microsoft.com/office/drawing/2014/main" id="{424F2833-F0B2-409F-B259-21220B3CF4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38100"/>
            <a:ext cx="9501188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FACC2D6F-31C3-46E8-A36A-79317AC5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298BF4-5ECD-4D4A-A1E5-2A45410A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2209800"/>
            <a:ext cx="8553450" cy="4343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What's a riparian buffer? Legal and environmental definitions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The Ecological Functions (environmental benefits) of riparian buffers 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The Ecological Services (societal benefits) of riparian buffers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Examples of riparian buffer restoration</a:t>
            </a:r>
          </a:p>
          <a:p>
            <a:pPr fontAlgn="auto"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6991A-9109-49AC-8239-530266E3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1252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What We’ll Cover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M2_lus_compress">
            <a:extLst>
              <a:ext uri="{FF2B5EF4-FFF2-40B4-BE49-F238E27FC236}">
                <a16:creationId xmlns:a16="http://schemas.microsoft.com/office/drawing/2014/main" id="{088CFEB3-0ACF-4A7C-959E-65CBCFFE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5171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C8E1-C721-4841-A52A-67A094DC1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572000"/>
          </a:xfrm>
        </p:spPr>
        <p:txBody>
          <a:bodyPr/>
          <a:lstStyle/>
          <a:p>
            <a:r>
              <a:rPr lang="en-US" sz="2800" dirty="0"/>
              <a:t>Do not fill or disturb riparian buffers.</a:t>
            </a:r>
          </a:p>
          <a:p>
            <a:r>
              <a:rPr lang="en-US" sz="2800" dirty="0"/>
              <a:t>Do not remove vegetation or mow down riparian buffers.</a:t>
            </a:r>
          </a:p>
          <a:p>
            <a:r>
              <a:rPr lang="en-US" sz="2800" dirty="0"/>
              <a:t>Practice good stormwater management…reduce volume of runoff, promote recharge and mitigate peak flow related impacts.</a:t>
            </a:r>
          </a:p>
          <a:p>
            <a:r>
              <a:rPr lang="en-US" sz="2800" dirty="0"/>
              <a:t>Protect canopy.</a:t>
            </a:r>
          </a:p>
          <a:p>
            <a:r>
              <a:rPr lang="en-US" sz="2800" dirty="0"/>
              <a:t>Replace invasive species with native species.</a:t>
            </a:r>
          </a:p>
          <a:p>
            <a:r>
              <a:rPr lang="en-US" sz="2800" dirty="0"/>
              <a:t>Deer management.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09E8D-513C-4D07-920D-42C3C947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252728"/>
          </a:xfrm>
        </p:spPr>
        <p:txBody>
          <a:bodyPr/>
          <a:lstStyle/>
          <a:p>
            <a:r>
              <a:rPr lang="en-US" dirty="0"/>
              <a:t>How To Avoid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109512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221A8339-C8A8-4930-80AC-A80E51408A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52E65"/>
              </a:buClr>
            </a:pPr>
            <a:r>
              <a:rPr lang="en-US" altLang="en-US" sz="2800" dirty="0"/>
              <a:t>With correct data in-hand, proceed with a design that stratifies restoration goals and is sustainable…work with site and with nature.</a:t>
            </a:r>
          </a:p>
          <a:p>
            <a:pPr>
              <a:lnSpc>
                <a:spcPct val="90000"/>
              </a:lnSpc>
              <a:buClr>
                <a:srgbClr val="052E65"/>
              </a:buClr>
            </a:pPr>
            <a:r>
              <a:rPr lang="en-US" altLang="en-US" sz="2800" dirty="0"/>
              <a:t>Important not to “force fit” a solution.  Make sure that the solution is backed by technically strong data.</a:t>
            </a:r>
          </a:p>
          <a:p>
            <a:pPr>
              <a:lnSpc>
                <a:spcPct val="90000"/>
              </a:lnSpc>
              <a:buClr>
                <a:srgbClr val="052E65"/>
              </a:buClr>
            </a:pPr>
            <a:r>
              <a:rPr lang="en-US" altLang="en-US" sz="2800" dirty="0"/>
              <a:t>Overall, the design needs to make sense from an ecological perspective and is consistent with site characteristics and natural attributes.   </a:t>
            </a:r>
          </a:p>
          <a:p>
            <a:pPr>
              <a:lnSpc>
                <a:spcPct val="90000"/>
              </a:lnSpc>
              <a:buClr>
                <a:srgbClr val="052E65"/>
              </a:buClr>
            </a:pPr>
            <a:r>
              <a:rPr lang="en-US" altLang="en-US" sz="2800" dirty="0"/>
              <a:t>Too often the projected end-result is not in keeping with native conditions.  Decreases success and sustainability of restoration effort.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C60117D-8AB4-4ACC-828D-29D97FA99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52538"/>
          </a:xfrm>
        </p:spPr>
        <p:txBody>
          <a:bodyPr/>
          <a:lstStyle/>
          <a:p>
            <a:r>
              <a:rPr lang="en-US" altLang="en-US" sz="5400" dirty="0"/>
              <a:t>Restoration Design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BCFDB-20EA-4094-9CB0-ADE12449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46740"/>
            <a:ext cx="8686800" cy="4419600"/>
          </a:xfrm>
        </p:spPr>
        <p:txBody>
          <a:bodyPr/>
          <a:lstStyle/>
          <a:p>
            <a:r>
              <a:rPr lang="en-US" sz="2800" dirty="0"/>
              <a:t>Riparian buffers provide a variety of ecological services and functions.</a:t>
            </a:r>
          </a:p>
          <a:p>
            <a:r>
              <a:rPr lang="en-US" sz="2800" dirty="0"/>
              <a:t>Importance of riparian buffers reflected in rules and laws that protect these areas from disturbance.</a:t>
            </a:r>
          </a:p>
          <a:p>
            <a:r>
              <a:rPr lang="en-US" sz="2800" dirty="0"/>
              <a:t>Importance of riparian buffers reflected in scientific literature.</a:t>
            </a:r>
          </a:p>
          <a:p>
            <a:r>
              <a:rPr lang="en-US" sz="2800" dirty="0"/>
              <a:t>Value of riparian buffers often underestimated.</a:t>
            </a:r>
          </a:p>
          <a:p>
            <a:r>
              <a:rPr lang="en-US" sz="2800" dirty="0"/>
              <a:t>Relationship to healthy, vibrant stream ecosystem misunderstood.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DF9E7-F010-472C-85DA-7ADBCC73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678"/>
            <a:ext cx="8229600" cy="1252728"/>
          </a:xfrm>
        </p:spPr>
        <p:txBody>
          <a:bodyPr/>
          <a:lstStyle/>
          <a:p>
            <a:r>
              <a:rPr lang="en-US" sz="5400" dirty="0"/>
              <a:t>In Summary</a:t>
            </a:r>
          </a:p>
        </p:txBody>
      </p:sp>
    </p:spTree>
    <p:extLst>
      <p:ext uri="{BB962C8B-B14F-4D97-AF65-F5344CB8AC3E}">
        <p14:creationId xmlns:p14="http://schemas.microsoft.com/office/powerpoint/2010/main" val="315158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BCFDB-20EA-4094-9CB0-ADE12449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4648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Riparian buffers subject to wide array of impacts: </a:t>
            </a:r>
          </a:p>
          <a:p>
            <a:pPr lvl="1"/>
            <a:r>
              <a:rPr lang="en-US" sz="3200" dirty="0"/>
              <a:t>Agriculture </a:t>
            </a:r>
          </a:p>
          <a:p>
            <a:pPr lvl="1"/>
            <a:r>
              <a:rPr lang="en-US" sz="3200" dirty="0"/>
              <a:t>Logging</a:t>
            </a:r>
          </a:p>
          <a:p>
            <a:pPr lvl="1"/>
            <a:r>
              <a:rPr lang="en-US" sz="3200" dirty="0"/>
              <a:t>Land development </a:t>
            </a:r>
          </a:p>
          <a:p>
            <a:pPr lvl="1"/>
            <a:r>
              <a:rPr lang="en-US" sz="3200" dirty="0"/>
              <a:t>Land maintenance (mowing and clearing of vegetation)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DF9E7-F010-472C-85DA-7ADBCC73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678"/>
            <a:ext cx="5410200" cy="1252728"/>
          </a:xfrm>
        </p:spPr>
        <p:txBody>
          <a:bodyPr/>
          <a:lstStyle/>
          <a:p>
            <a:r>
              <a:rPr lang="en-US" sz="5400" dirty="0"/>
              <a:t>In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A5120-B201-4196-AAEC-E76C99AAAE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697" y="762000"/>
            <a:ext cx="27432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8230D-EDB6-40F2-8F28-72F37D7D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79777"/>
            <a:ext cx="3505200" cy="255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270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8566485A-5E86-4012-B781-6241F23BD8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86800" cy="4648200"/>
          </a:xfrm>
          <a:noFill/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2800" dirty="0"/>
              <a:t>What can be done to promote healthy riparian buffers:</a:t>
            </a:r>
          </a:p>
          <a:p>
            <a:pPr lvl="1"/>
            <a:r>
              <a:rPr lang="en-US" sz="2800" dirty="0"/>
              <a:t>Don’t fill or disturb riparian buffers.</a:t>
            </a:r>
          </a:p>
          <a:p>
            <a:pPr lvl="1"/>
            <a:r>
              <a:rPr lang="en-US" sz="2800" dirty="0"/>
              <a:t>Don’t remove or mow down riparian vegetation.</a:t>
            </a:r>
          </a:p>
          <a:p>
            <a:pPr lvl="1"/>
            <a:r>
              <a:rPr lang="en-US" sz="2800" dirty="0"/>
              <a:t>Practice good stormwater management…reduce runoff volume, recharge, and mitigate peak flow related impacts.</a:t>
            </a:r>
          </a:p>
          <a:p>
            <a:pPr lvl="1"/>
            <a:r>
              <a:rPr lang="en-US" sz="2800" dirty="0"/>
              <a:t>Protect and enhance riparian tree canopy.</a:t>
            </a:r>
          </a:p>
          <a:p>
            <a:pPr lvl="1"/>
            <a:r>
              <a:rPr lang="en-US" sz="2800" dirty="0"/>
              <a:t>Replace invasive species with native species.</a:t>
            </a:r>
          </a:p>
          <a:p>
            <a:pPr lvl="1"/>
            <a:r>
              <a:rPr lang="en-US" sz="2800" dirty="0"/>
              <a:t>Control and manage deer.</a:t>
            </a: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33FD343-F513-4206-A6BA-D32B67D75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altLang="en-US" sz="6000" dirty="0"/>
              <a:t>In Summary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7F580577-A77A-479A-BA7F-6F624884AE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2299" y="1849122"/>
            <a:ext cx="4724400" cy="46837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Sustainable riparian restoration entails “designing with nature”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Based on “solid” physical, hydrologic, hydraulic, geomorphic data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Reflects understanding of native ecology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65C1BF1-7F2B-409B-9F4E-5D733F0A1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altLang="en-US" sz="6000" dirty="0"/>
              <a:t>In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F87780-7C2D-4C39-8473-C4C15CF91A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191000"/>
            <a:ext cx="3581400" cy="249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C5B89-780F-41FC-A37F-37BAC96BD3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453626"/>
            <a:ext cx="3489650" cy="261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age result for forested riparian buffers">
            <a:extLst>
              <a:ext uri="{FF2B5EF4-FFF2-40B4-BE49-F238E27FC236}">
                <a16:creationId xmlns:a16="http://schemas.microsoft.com/office/drawing/2014/main" id="{CBF07FC8-4597-4E54-AC47-7491F4A7C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2">
            <a:extLst>
              <a:ext uri="{FF2B5EF4-FFF2-40B4-BE49-F238E27FC236}">
                <a16:creationId xmlns:a16="http://schemas.microsoft.com/office/drawing/2014/main" id="{A65C1BF1-7F2B-409B-9F4E-5D733F0A1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  <a:solidFill>
            <a:srgbClr val="A6A6A6">
              <a:alpha val="60000"/>
            </a:srgbClr>
          </a:solidFill>
        </p:spPr>
        <p:txBody>
          <a:bodyPr/>
          <a:lstStyle/>
          <a:p>
            <a:r>
              <a:rPr lang="en-US" altLang="en-US" sz="6000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BE0D4-36F1-4099-84A3-CF533BA7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458199" cy="3450696"/>
          </a:xfrm>
          <a:solidFill>
            <a:srgbClr val="A6A6A6">
              <a:alpha val="50196"/>
            </a:srgbClr>
          </a:solidFill>
        </p:spPr>
        <p:txBody>
          <a:bodyPr/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4800" dirty="0">
                <a:solidFill>
                  <a:schemeClr val="bg1"/>
                </a:solidFill>
              </a:rPr>
              <a:t>A Healthy Riparian Buffer = 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en-US" sz="4800" dirty="0">
                <a:solidFill>
                  <a:schemeClr val="bg1"/>
                </a:solidFill>
              </a:rPr>
              <a:t>A Healthy Stream</a:t>
            </a:r>
          </a:p>
          <a:p>
            <a:pPr marL="0" indent="0" algn="ctr">
              <a:buClr>
                <a:schemeClr val="bg1"/>
              </a:buClr>
              <a:buNone/>
            </a:pPr>
            <a:r>
              <a:rPr lang="en-US" sz="4800" dirty="0">
                <a:solidFill>
                  <a:schemeClr val="bg1"/>
                </a:solidFill>
              </a:rPr>
              <a:t>Healthy Streams = Healthy Barnegat Bay</a:t>
            </a:r>
          </a:p>
        </p:txBody>
      </p:sp>
    </p:spTree>
    <p:extLst>
      <p:ext uri="{BB962C8B-B14F-4D97-AF65-F5344CB8AC3E}">
        <p14:creationId xmlns:p14="http://schemas.microsoft.com/office/powerpoint/2010/main" val="360300069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>
            <a:extLst>
              <a:ext uri="{FF2B5EF4-FFF2-40B4-BE49-F238E27FC236}">
                <a16:creationId xmlns:a16="http://schemas.microsoft.com/office/drawing/2014/main" id="{790B4D8A-E54E-4946-8841-2C1111B7AB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72575" cy="6858000"/>
            <a:chOff x="0" y="0"/>
            <a:chExt cx="9173066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5ABDBE-B9A0-4235-94E9-5F31E6F4BC96}"/>
                </a:ext>
              </a:extLst>
            </p:cNvPr>
            <p:cNvSpPr/>
            <p:nvPr/>
          </p:nvSpPr>
          <p:spPr>
            <a:xfrm>
              <a:off x="0" y="0"/>
              <a:ext cx="9173066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241DF704-5C61-40F2-9645-41E4DEA41B11}"/>
                </a:ext>
              </a:extLst>
            </p:cNvPr>
            <p:cNvSpPr/>
            <p:nvPr/>
          </p:nvSpPr>
          <p:spPr>
            <a:xfrm>
              <a:off x="33340" y="76200"/>
              <a:ext cx="9139726" cy="3871913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rgbClr val="FFFFFF"/>
                  </a:solidFill>
                  <a:latin typeface="+mj-lt"/>
                </a:rPr>
                <a:t>Thank You</a:t>
              </a:r>
            </a:p>
            <a:p>
              <a:pPr algn="ctr">
                <a:defRPr/>
              </a:pPr>
              <a:r>
                <a:rPr lang="en-US" sz="4400" dirty="0">
                  <a:solidFill>
                    <a:srgbClr val="FFFFFF"/>
                  </a:solidFill>
                  <a:latin typeface="+mj-lt"/>
                </a:rPr>
                <a:t>Stephen J. Souza, Ph.D.</a:t>
              </a:r>
            </a:p>
          </p:txBody>
        </p:sp>
        <p:pic>
          <p:nvPicPr>
            <p:cNvPr id="63493" name="Content Placeholder 4">
              <a:extLst>
                <a:ext uri="{FF2B5EF4-FFF2-40B4-BE49-F238E27FC236}">
                  <a16:creationId xmlns:a16="http://schemas.microsoft.com/office/drawing/2014/main" id="{D53C5AB5-BCF4-4B33-B3C3-50D17A662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3" y="2743200"/>
              <a:ext cx="9140483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3D4057B6-B93E-4601-B039-4CF57FC2B0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50" y="2286000"/>
            <a:ext cx="8724900" cy="4038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rgbClr val="052E65"/>
              </a:buClr>
              <a:defRPr/>
            </a:pP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</a:rPr>
              <a:t>How to delineate a stream’s riparian buffer in accordance with the Flood Hazard Control Act Rules 7:13.</a:t>
            </a:r>
          </a:p>
          <a:p>
            <a:pPr fontAlgn="auto">
              <a:spcAft>
                <a:spcPts val="0"/>
              </a:spcAft>
              <a:buClr>
                <a:srgbClr val="052E65"/>
              </a:buClr>
              <a:defRPr/>
            </a:pP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</a:rPr>
              <a:t>Various factors and conditions that define the width of the riparian buffer.</a:t>
            </a:r>
          </a:p>
          <a:p>
            <a:pPr fontAlgn="auto">
              <a:spcAft>
                <a:spcPts val="0"/>
              </a:spcAft>
              <a:buClr>
                <a:srgbClr val="052E65"/>
              </a:buClr>
              <a:defRPr/>
            </a:pP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</a:rPr>
              <a:t>What activities are allowed within the riparian buffer and various enabling regulatory permits.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7F55BF1-BFE3-43DC-AD9C-1912B5837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4188"/>
            <a:ext cx="8229600" cy="1252537"/>
          </a:xfrm>
        </p:spPr>
        <p:txBody>
          <a:bodyPr/>
          <a:lstStyle/>
          <a:p>
            <a:r>
              <a:rPr lang="en-US" altLang="en-US" sz="4800" dirty="0"/>
              <a:t>What We Won’t Cover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B4483-D6B2-404A-8858-F7B637067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3962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“Vegetated ecosystem along a waterbody through which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</a:rPr>
              <a:t>energy, materials and water pass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”.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Combination of </a:t>
            </a:r>
            <a:r>
              <a:rPr lang="en-US" sz="2600" u="sng" dirty="0">
                <a:solidFill>
                  <a:schemeClr val="tx2">
                    <a:lumMod val="75000"/>
                  </a:schemeClr>
                </a:solidFill>
              </a:rPr>
              <a:t>wetlands and uplands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Includes floodplain and some transitional uplands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“Riparian buffer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</a:rPr>
              <a:t>part of Riparian Area”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…land adjacent to a stream.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</a:rPr>
              <a:t>natural filter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that removes various non-point source pollutants as well as mitigate flood related impacts.</a:t>
            </a:r>
          </a:p>
        </p:txBody>
      </p:sp>
      <p:sp>
        <p:nvSpPr>
          <p:cNvPr id="16387" name="Title 2">
            <a:extLst>
              <a:ext uri="{FF2B5EF4-FFF2-40B4-BE49-F238E27FC236}">
                <a16:creationId xmlns:a16="http://schemas.microsoft.com/office/drawing/2014/main" id="{345F62B0-D790-4E88-BEB1-F1F304561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22275"/>
            <a:ext cx="8686800" cy="1252538"/>
          </a:xfrm>
        </p:spPr>
        <p:txBody>
          <a:bodyPr/>
          <a:lstStyle/>
          <a:p>
            <a:r>
              <a:rPr lang="en-US" altLang="en-US" dirty="0"/>
              <a:t>EPA’s Definition of Riparian Area</a:t>
            </a:r>
            <a:r>
              <a:rPr lang="en-US" altLang="en-US" baseline="30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F82EE-CEA8-4F49-9403-46FDA3437D17}"/>
              </a:ext>
            </a:extLst>
          </p:cNvPr>
          <p:cNvSpPr txBox="1"/>
          <p:nvPr/>
        </p:nvSpPr>
        <p:spPr>
          <a:xfrm>
            <a:off x="3110" y="5965435"/>
            <a:ext cx="9144000" cy="8302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USEPA 2005. National Management Measures to Protect and Restore Wetlands and Riparian Areas for the Abatement of Nonpoint Source Pollution.  EPA 841-B05-003.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Tjaden and Weber 1998. Riparian Buffer Management, Fact Sheet 174, Maryland Cooperative Extension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id="{5098254B-6AE1-4BC8-A0DC-0E1A5BE45C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5588" y="2438400"/>
            <a:ext cx="8686800" cy="4343400"/>
          </a:xfrm>
        </p:spPr>
        <p:txBody>
          <a:bodyPr/>
          <a:lstStyle/>
          <a:p>
            <a:pPr>
              <a:buClr>
                <a:srgbClr val="052E65"/>
              </a:buClr>
            </a:pPr>
            <a:r>
              <a:rPr lang="en-US" altLang="en-US" dirty="0">
                <a:latin typeface="+mj-lt"/>
              </a:rPr>
              <a:t>A buffer adjacent to a surface water (streams, lakes, and rivers). </a:t>
            </a:r>
          </a:p>
          <a:p>
            <a:pPr>
              <a:buClr>
                <a:srgbClr val="052E65"/>
              </a:buClr>
            </a:pPr>
            <a:r>
              <a:rPr lang="en-US" altLang="en-US" dirty="0">
                <a:latin typeface="+mj-lt"/>
              </a:rPr>
              <a:t>Varies in width…50, 150, or 300-ft wide along </a:t>
            </a:r>
            <a:r>
              <a:rPr lang="en-US" altLang="en-US" u="sng" dirty="0">
                <a:latin typeface="+mj-lt"/>
              </a:rPr>
              <a:t>both sides of the waterway</a:t>
            </a:r>
            <a:r>
              <a:rPr lang="en-US" altLang="en-US" dirty="0">
                <a:latin typeface="+mj-lt"/>
              </a:rPr>
              <a:t>; width function of the  waterway’s classification (NJAC 7:9B). </a:t>
            </a:r>
          </a:p>
          <a:p>
            <a:pPr>
              <a:buClr>
                <a:srgbClr val="052E65"/>
              </a:buClr>
            </a:pPr>
            <a:r>
              <a:rPr lang="en-US" altLang="en-US" dirty="0">
                <a:latin typeface="+mj-lt"/>
              </a:rPr>
              <a:t>Almost every waterway that collects runoff from at least 50 acres of land possesses a riparian zone. </a:t>
            </a:r>
          </a:p>
          <a:p>
            <a:pPr>
              <a:buClr>
                <a:srgbClr val="052E65"/>
              </a:buClr>
            </a:pPr>
            <a:r>
              <a:rPr lang="en-US" altLang="en-US" dirty="0">
                <a:latin typeface="+mj-lt"/>
              </a:rPr>
              <a:t>Any </a:t>
            </a:r>
            <a:r>
              <a:rPr lang="en-US" altLang="en-US" u="sng" dirty="0">
                <a:latin typeface="+mj-lt"/>
              </a:rPr>
              <a:t>naturally occurring </a:t>
            </a:r>
            <a:r>
              <a:rPr lang="en-US" altLang="en-US" dirty="0">
                <a:latin typeface="+mj-lt"/>
              </a:rPr>
              <a:t>stream with a discernible channel possesses a riparian zone, no matter how small the area that drains to the stream.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1F28DD-7E99-4F1A-B4C9-1145838E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457200"/>
            <a:ext cx="8686800" cy="1252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NJDEP Definition of Riparian Zone</a:t>
            </a:r>
            <a:br>
              <a:rPr lang="en-US" dirty="0"/>
            </a:br>
            <a:r>
              <a:rPr lang="en-US" dirty="0"/>
              <a:t>as per NJAC 7:13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3D22769E-AC12-41D1-975B-33BCC6B28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52538"/>
          </a:xfrm>
        </p:spPr>
        <p:txBody>
          <a:bodyPr/>
          <a:lstStyle/>
          <a:p>
            <a:r>
              <a:rPr lang="en-US" altLang="en-US" dirty="0"/>
              <a:t>General Schematic of Stream, Flood Plain and Riparian Buffer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D5AF711B-2AF8-47A6-8FCC-0411C909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4538"/>
            <a:ext cx="91440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BEBCE-EEAB-4B2A-A84A-8B0DE9E5E52B}"/>
              </a:ext>
            </a:extLst>
          </p:cNvPr>
          <p:cNvSpPr txBox="1"/>
          <p:nvPr/>
        </p:nvSpPr>
        <p:spPr>
          <a:xfrm>
            <a:off x="1119188" y="6211888"/>
            <a:ext cx="7543800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EPA 2010 – Guidance for  Federal Land Management in the Chesapeake Bay Watershed, Chap 5, Riparian Area Management EPA841-R-10-002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886F1-DA8D-48D8-AB20-DC22C9796097}"/>
              </a:ext>
            </a:extLst>
          </p:cNvPr>
          <p:cNvSpPr txBox="1"/>
          <p:nvPr/>
        </p:nvSpPr>
        <p:spPr>
          <a:xfrm>
            <a:off x="471488" y="2329934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Uplands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4A695-7DF9-4AED-9CB5-7E01CB62AE47}"/>
              </a:ext>
            </a:extLst>
          </p:cNvPr>
          <p:cNvSpPr txBox="1"/>
          <p:nvPr/>
        </p:nvSpPr>
        <p:spPr>
          <a:xfrm>
            <a:off x="7391400" y="22860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Uplands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27E36-78D1-43BA-93A8-3582560A999E}"/>
              </a:ext>
            </a:extLst>
          </p:cNvPr>
          <p:cNvSpPr txBox="1"/>
          <p:nvPr/>
        </p:nvSpPr>
        <p:spPr>
          <a:xfrm>
            <a:off x="4160044" y="2332166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Stream Channel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A1CDFC-F450-4F9D-B4FE-56EEA8368AF9}"/>
              </a:ext>
            </a:extLst>
          </p:cNvPr>
          <p:cNvSpPr txBox="1"/>
          <p:nvPr/>
        </p:nvSpPr>
        <p:spPr>
          <a:xfrm>
            <a:off x="5791200" y="22860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Flood Plain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EEF7B-81CC-440D-9933-BE671FFF954A}"/>
              </a:ext>
            </a:extLst>
          </p:cNvPr>
          <p:cNvSpPr txBox="1"/>
          <p:nvPr/>
        </p:nvSpPr>
        <p:spPr>
          <a:xfrm>
            <a:off x="2371194" y="2329934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Flood Plain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D0356E24-CB2C-4592-B38A-5D72FCF27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413" y="1905000"/>
            <a:ext cx="8697912" cy="44196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052E65"/>
              </a:buClr>
            </a:pPr>
            <a:r>
              <a:rPr lang="en-US" altLang="en-US" sz="2800" b="1" dirty="0"/>
              <a:t>Ecological Services – </a:t>
            </a:r>
            <a:r>
              <a:rPr lang="en-US" altLang="en-US" sz="2800" dirty="0"/>
              <a:t>Attributes that yield “societal/ cultural” benefits.</a:t>
            </a:r>
          </a:p>
          <a:p>
            <a:pPr>
              <a:buClr>
                <a:srgbClr val="052E65"/>
              </a:buClr>
            </a:pPr>
            <a:r>
              <a:rPr lang="en-US" altLang="en-US" sz="2800" b="1" dirty="0"/>
              <a:t>Ecological Functions – </a:t>
            </a:r>
            <a:r>
              <a:rPr lang="en-US" altLang="en-US" sz="2800" dirty="0"/>
              <a:t>Attributes that yield “environmental or ecosystem” benefits.</a:t>
            </a:r>
          </a:p>
          <a:p>
            <a:pPr>
              <a:buClr>
                <a:srgbClr val="052E65"/>
              </a:buClr>
            </a:pPr>
            <a:r>
              <a:rPr lang="en-US" altLang="en-US" sz="2800" dirty="0"/>
              <a:t>Ecological services and functions of forested riparian buffers and headwater riparian buffers especially significant (</a:t>
            </a:r>
            <a:r>
              <a:rPr lang="en-US" altLang="en-US" sz="2000" dirty="0">
                <a:solidFill>
                  <a:srgbClr val="333333"/>
                </a:solidFill>
                <a:latin typeface="ProximaNova-Regular"/>
              </a:rPr>
              <a:t>Klapproth and Johnson. 2009. VPI, Publication 420-152 &amp; Kaplan, et. al. 2008. Protecting Headwaters, Stroud Water Research Center)</a:t>
            </a:r>
            <a:endParaRPr lang="en-US" altLang="en-US" sz="2800" dirty="0"/>
          </a:p>
        </p:txBody>
      </p:sp>
      <p:sp>
        <p:nvSpPr>
          <p:cNvPr id="20483" name="Title 2">
            <a:extLst>
              <a:ext uri="{FF2B5EF4-FFF2-40B4-BE49-F238E27FC236}">
                <a16:creationId xmlns:a16="http://schemas.microsoft.com/office/drawing/2014/main" id="{108F152A-F5AF-43DF-B2BC-973EDAA1B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252538"/>
          </a:xfrm>
        </p:spPr>
        <p:txBody>
          <a:bodyPr/>
          <a:lstStyle/>
          <a:p>
            <a:r>
              <a:rPr lang="en-US" altLang="en-US" dirty="0"/>
              <a:t>Ecological Services and Functions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B97F04-9CF4-4D80-9156-EEACA433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Services and Functions of Riparian Buffer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46888-3228-4E92-9C26-21018CE3CE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8528" y="1905000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Services (Societal)</a:t>
            </a:r>
          </a:p>
          <a:p>
            <a:r>
              <a:rPr lang="en-US" sz="2800" dirty="0"/>
              <a:t>Flood mitigation and resiliency</a:t>
            </a:r>
          </a:p>
          <a:p>
            <a:r>
              <a:rPr lang="en-US" sz="2800" dirty="0"/>
              <a:t>Stream aesthetics</a:t>
            </a:r>
          </a:p>
          <a:p>
            <a:r>
              <a:rPr lang="en-US" sz="2800" dirty="0"/>
              <a:t>Passive recreation</a:t>
            </a:r>
          </a:p>
          <a:p>
            <a:r>
              <a:rPr lang="en-US" sz="2800" dirty="0"/>
              <a:t>Active recreation </a:t>
            </a:r>
          </a:p>
          <a:p>
            <a:r>
              <a:rPr lang="en-US" sz="2800" dirty="0"/>
              <a:t>Passive treatment of NPS pollution</a:t>
            </a:r>
          </a:p>
          <a:p>
            <a:r>
              <a:rPr lang="en-US" sz="2800" dirty="0"/>
              <a:t>Clean water</a:t>
            </a:r>
          </a:p>
          <a:p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D670D3-C7FD-4121-8144-C43AAA01B3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7480" y="1897602"/>
            <a:ext cx="4507992" cy="438626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Functions (Environmental)</a:t>
            </a:r>
          </a:p>
          <a:p>
            <a:r>
              <a:rPr lang="en-US" altLang="en-US" sz="2800" dirty="0"/>
              <a:t>Nutrient assimilation</a:t>
            </a:r>
          </a:p>
          <a:p>
            <a:r>
              <a:rPr lang="en-US" altLang="en-US" sz="2800" dirty="0"/>
              <a:t>Stream corridor stability</a:t>
            </a:r>
          </a:p>
          <a:p>
            <a:r>
              <a:rPr lang="en-US" altLang="en-US" sz="2800" dirty="0"/>
              <a:t>Temperature control</a:t>
            </a:r>
          </a:p>
          <a:p>
            <a:r>
              <a:rPr lang="en-US" altLang="en-US" sz="2800" dirty="0"/>
              <a:t>Aquatic and semi-aquatic species habitat </a:t>
            </a:r>
          </a:p>
          <a:p>
            <a:r>
              <a:rPr lang="en-US" altLang="en-US" sz="2800" dirty="0"/>
              <a:t>Stream and wetland biodiversity</a:t>
            </a:r>
          </a:p>
          <a:p>
            <a:r>
              <a:rPr lang="en-US" altLang="en-US" sz="2800" dirty="0"/>
              <a:t>Organic material </a:t>
            </a:r>
          </a:p>
        </p:txBody>
      </p:sp>
    </p:spTree>
    <p:extLst>
      <p:ext uri="{BB962C8B-B14F-4D97-AF65-F5344CB8AC3E}">
        <p14:creationId xmlns:p14="http://schemas.microsoft.com/office/powerpoint/2010/main" val="61075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FCA07B-1321-463F-A65F-7DE85823C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3352800" cy="4038600"/>
          </a:xfrm>
        </p:spPr>
        <p:txBody>
          <a:bodyPr anchor="ctr">
            <a:normAutofit/>
          </a:bodyPr>
          <a:lstStyle/>
          <a:p>
            <a:r>
              <a:rPr lang="en-US" dirty="0"/>
              <a:t>How Does A Riparian Buffer Function?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5DA4AD-D418-4F7E-AE45-51471ADDC2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25624"/>
            <a:ext cx="3461658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6A841B-6B25-4FD4-BBF8-1D47DD33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429000"/>
            <a:ext cx="3646714" cy="291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CA441B-8AD3-4458-8888-07C620279E11}"/>
              </a:ext>
            </a:extLst>
          </p:cNvPr>
          <p:cNvSpPr txBox="1"/>
          <p:nvPr/>
        </p:nvSpPr>
        <p:spPr>
          <a:xfrm>
            <a:off x="7022841" y="6038594"/>
            <a:ext cx="1164146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i="0" dirty="0">
                <a:solidFill>
                  <a:schemeClr val="bg1"/>
                </a:solidFill>
                <a:effectLst/>
                <a:latin typeface="+mj-lt"/>
              </a:rPr>
              <a:t>LGPC.ny.gov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922A1-18CC-4693-9E33-0B40AA28ADD8}"/>
              </a:ext>
            </a:extLst>
          </p:cNvPr>
          <p:cNvSpPr txBox="1"/>
          <p:nvPr/>
        </p:nvSpPr>
        <p:spPr>
          <a:xfrm>
            <a:off x="7043058" y="2961048"/>
            <a:ext cx="167640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+mj-lt"/>
              </a:rPr>
              <a:t>Ch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+mj-lt"/>
              </a:rPr>
              <a:t>esapeakebay.net</a:t>
            </a:r>
          </a:p>
        </p:txBody>
      </p:sp>
    </p:spTree>
    <p:extLst>
      <p:ext uri="{BB962C8B-B14F-4D97-AF65-F5344CB8AC3E}">
        <p14:creationId xmlns:p14="http://schemas.microsoft.com/office/powerpoint/2010/main" val="443525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WC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CTheme" id="{71B06F77-CE62-43CD-A724-4D7B8C1F8279}" vid="{DF877762-75C8-4CC8-9488-E32D880108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15979</TotalTime>
  <Words>1219</Words>
  <Application>Microsoft Office PowerPoint</Application>
  <PresentationFormat>On-screen Show (4:3)</PresentationFormat>
  <Paragraphs>150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Brush Script MT</vt:lpstr>
      <vt:lpstr>Calibri</vt:lpstr>
      <vt:lpstr>Candara</vt:lpstr>
      <vt:lpstr>ProximaNova-Regular</vt:lpstr>
      <vt:lpstr>Symbol</vt:lpstr>
      <vt:lpstr>Times New Roman</vt:lpstr>
      <vt:lpstr>CWCTheme</vt:lpstr>
      <vt:lpstr>Importance of Riparian Buffers in Restoration of Barnegat Bay </vt:lpstr>
      <vt:lpstr>What We’ll Cover</vt:lpstr>
      <vt:lpstr>What We Won’t Cover</vt:lpstr>
      <vt:lpstr>EPA’s Definition of Riparian Area1</vt:lpstr>
      <vt:lpstr>NJDEP Definition of Riparian Zone as per NJAC 7:13</vt:lpstr>
      <vt:lpstr>General Schematic of Stream, Flood Plain and Riparian Buffer</vt:lpstr>
      <vt:lpstr>Ecological Services and Functions</vt:lpstr>
      <vt:lpstr>Ecological Services and Functions of Riparian Buffer</vt:lpstr>
      <vt:lpstr>How Does A Riparian Buffer Function?</vt:lpstr>
      <vt:lpstr>Undisturbed Floodplain and Riparian Corridor</vt:lpstr>
      <vt:lpstr>A Non-Impaired, Riparian Stream Corridor</vt:lpstr>
      <vt:lpstr>Loss of Stream Channel Resiliency</vt:lpstr>
      <vt:lpstr>Evidence of Damaged Riparian Buffer</vt:lpstr>
      <vt:lpstr>How Land Development Impacts Riparian Buffers</vt:lpstr>
      <vt:lpstr>“What Goes Around Comes Around”</vt:lpstr>
      <vt:lpstr>Fishery Impacts</vt:lpstr>
      <vt:lpstr>Watershed Development and Stream and Riparian Area Degradation</vt:lpstr>
      <vt:lpstr>Here’s What a  Little Bit of Runoff Can Do!</vt:lpstr>
      <vt:lpstr>PowerPoint Presentation</vt:lpstr>
      <vt:lpstr>PowerPoint Presentation</vt:lpstr>
      <vt:lpstr>How To Avoid These Problems</vt:lpstr>
      <vt:lpstr>Restoration Design</vt:lpstr>
      <vt:lpstr>In Summary</vt:lpstr>
      <vt:lpstr>In Summary</vt:lpstr>
      <vt:lpstr>In Summary</vt:lpstr>
      <vt:lpstr>In Summary</vt:lpstr>
      <vt:lpstr>In Summary</vt:lpstr>
      <vt:lpstr>PowerPoint Presentation</vt:lpstr>
    </vt:vector>
  </TitlesOfParts>
  <Company>Princeton Hydro,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Ecology and Impairments</dc:title>
  <dc:creator>Stephen J. Souza, Ph.D.</dc:creator>
  <cp:lastModifiedBy>Stephen Souza</cp:lastModifiedBy>
  <cp:revision>157</cp:revision>
  <dcterms:created xsi:type="dcterms:W3CDTF">2001-01-07T14:54:03Z</dcterms:created>
  <dcterms:modified xsi:type="dcterms:W3CDTF">2022-11-19T22:28:43Z</dcterms:modified>
</cp:coreProperties>
</file>