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8.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863" r:id="rId3"/>
    <p:sldId id="884" r:id="rId4"/>
    <p:sldId id="886" r:id="rId5"/>
    <p:sldId id="843" r:id="rId6"/>
    <p:sldId id="849" r:id="rId7"/>
    <p:sldId id="889" r:id="rId8"/>
    <p:sldId id="850" r:id="rId9"/>
    <p:sldId id="885" r:id="rId10"/>
    <p:sldId id="851" r:id="rId11"/>
    <p:sldId id="890" r:id="rId12"/>
    <p:sldId id="887" r:id="rId13"/>
    <p:sldId id="891" r:id="rId14"/>
    <p:sldId id="875" r:id="rId15"/>
    <p:sldId id="881" r:id="rId16"/>
    <p:sldId id="893" r:id="rId17"/>
    <p:sldId id="894" r:id="rId18"/>
    <p:sldId id="877" r:id="rId19"/>
    <p:sldId id="867" r:id="rId20"/>
    <p:sldId id="258" r:id="rId21"/>
    <p:sldId id="259" r:id="rId22"/>
    <p:sldId id="260" r:id="rId23"/>
    <p:sldId id="261" r:id="rId24"/>
    <p:sldId id="262" r:id="rId25"/>
    <p:sldId id="263" r:id="rId26"/>
    <p:sldId id="868" r:id="rId27"/>
    <p:sldId id="871" r:id="rId28"/>
    <p:sldId id="273" r:id="rId29"/>
    <p:sldId id="865" r:id="rId30"/>
    <p:sldId id="845" r:id="rId31"/>
    <p:sldId id="811" r:id="rId32"/>
    <p:sldId id="854" r:id="rId33"/>
    <p:sldId id="855" r:id="rId34"/>
    <p:sldId id="856" r:id="rId35"/>
    <p:sldId id="857" r:id="rId36"/>
    <p:sldId id="858" r:id="rId37"/>
    <p:sldId id="859" r:id="rId38"/>
    <p:sldId id="860" r:id="rId39"/>
    <p:sldId id="861" r:id="rId40"/>
    <p:sldId id="274" r:id="rId41"/>
    <p:sldId id="275" r:id="rId42"/>
    <p:sldId id="276" r:id="rId43"/>
    <p:sldId id="277" r:id="rId44"/>
    <p:sldId id="294" r:id="rId45"/>
    <p:sldId id="296" r:id="rId46"/>
    <p:sldId id="297" r:id="rId47"/>
    <p:sldId id="299" r:id="rId48"/>
    <p:sldId id="307" r:id="rId49"/>
    <p:sldId id="347"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99" autoAdjust="0"/>
  </p:normalViewPr>
  <p:slideViewPr>
    <p:cSldViewPr>
      <p:cViewPr varScale="1">
        <p:scale>
          <a:sx n="56" d="100"/>
          <a:sy n="56" d="100"/>
        </p:scale>
        <p:origin x="150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28830C0-FBDD-4566-9441-65598A7421A3}" type="datetimeFigureOut">
              <a:rPr lang="en-US" smtClean="0"/>
              <a:t>11/15/2022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2409160-D899-4F8A-834F-A371A6C24760}" type="slidenum">
              <a:rPr lang="en-US" smtClean="0"/>
              <a:t>‹#›</a:t>
            </a:fld>
            <a:endParaRPr lang="en-US"/>
          </a:p>
        </p:txBody>
      </p:sp>
    </p:spTree>
    <p:extLst>
      <p:ext uri="{BB962C8B-B14F-4D97-AF65-F5344CB8AC3E}">
        <p14:creationId xmlns:p14="http://schemas.microsoft.com/office/powerpoint/2010/main" val="409420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72158A5-D3E0-4D84-86F1-99341A89129C}" type="datetimeFigureOut">
              <a:rPr lang="en-US" smtClean="0"/>
              <a:t>11/15/2022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2179EE-3792-45E5-85B1-3A4523853955}" type="slidenum">
              <a:rPr lang="en-US" smtClean="0"/>
              <a:t>‹#›</a:t>
            </a:fld>
            <a:endParaRPr lang="en-US"/>
          </a:p>
        </p:txBody>
      </p:sp>
    </p:spTree>
    <p:extLst>
      <p:ext uri="{BB962C8B-B14F-4D97-AF65-F5344CB8AC3E}">
        <p14:creationId xmlns:p14="http://schemas.microsoft.com/office/powerpoint/2010/main" val="200275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179EE-3792-45E5-85B1-3A4523853955}" type="slidenum">
              <a:rPr lang="en-US" smtClean="0"/>
              <a:t>1</a:t>
            </a:fld>
            <a:endParaRPr lang="en-US"/>
          </a:p>
        </p:txBody>
      </p:sp>
    </p:spTree>
    <p:extLst>
      <p:ext uri="{BB962C8B-B14F-4D97-AF65-F5344CB8AC3E}">
        <p14:creationId xmlns:p14="http://schemas.microsoft.com/office/powerpoint/2010/main" val="106470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18</a:t>
            </a:fld>
            <a:endParaRPr lang="en-US"/>
          </a:p>
        </p:txBody>
      </p:sp>
    </p:spTree>
    <p:extLst>
      <p:ext uri="{BB962C8B-B14F-4D97-AF65-F5344CB8AC3E}">
        <p14:creationId xmlns:p14="http://schemas.microsoft.com/office/powerpoint/2010/main" val="41825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19</a:t>
            </a:fld>
            <a:endParaRPr lang="en-US"/>
          </a:p>
        </p:txBody>
      </p:sp>
    </p:spTree>
    <p:extLst>
      <p:ext uri="{BB962C8B-B14F-4D97-AF65-F5344CB8AC3E}">
        <p14:creationId xmlns:p14="http://schemas.microsoft.com/office/powerpoint/2010/main" val="164459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20</a:t>
            </a:fld>
            <a:endParaRPr lang="en-US"/>
          </a:p>
        </p:txBody>
      </p:sp>
    </p:spTree>
    <p:extLst>
      <p:ext uri="{BB962C8B-B14F-4D97-AF65-F5344CB8AC3E}">
        <p14:creationId xmlns:p14="http://schemas.microsoft.com/office/powerpoint/2010/main" val="220100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21</a:t>
            </a:fld>
            <a:endParaRPr lang="en-US"/>
          </a:p>
        </p:txBody>
      </p:sp>
    </p:spTree>
    <p:extLst>
      <p:ext uri="{BB962C8B-B14F-4D97-AF65-F5344CB8AC3E}">
        <p14:creationId xmlns:p14="http://schemas.microsoft.com/office/powerpoint/2010/main" val="271550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22</a:t>
            </a:fld>
            <a:endParaRPr lang="en-US"/>
          </a:p>
        </p:txBody>
      </p:sp>
    </p:spTree>
    <p:extLst>
      <p:ext uri="{BB962C8B-B14F-4D97-AF65-F5344CB8AC3E}">
        <p14:creationId xmlns:p14="http://schemas.microsoft.com/office/powerpoint/2010/main" val="260447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23</a:t>
            </a:fld>
            <a:endParaRPr lang="en-US"/>
          </a:p>
        </p:txBody>
      </p:sp>
    </p:spTree>
    <p:extLst>
      <p:ext uri="{BB962C8B-B14F-4D97-AF65-F5344CB8AC3E}">
        <p14:creationId xmlns:p14="http://schemas.microsoft.com/office/powerpoint/2010/main" val="153767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24</a:t>
            </a:fld>
            <a:endParaRPr lang="en-US"/>
          </a:p>
        </p:txBody>
      </p:sp>
    </p:spTree>
    <p:extLst>
      <p:ext uri="{BB962C8B-B14F-4D97-AF65-F5344CB8AC3E}">
        <p14:creationId xmlns:p14="http://schemas.microsoft.com/office/powerpoint/2010/main" val="1264195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25</a:t>
            </a:fld>
            <a:endParaRPr lang="en-US"/>
          </a:p>
        </p:txBody>
      </p:sp>
    </p:spTree>
    <p:extLst>
      <p:ext uri="{BB962C8B-B14F-4D97-AF65-F5344CB8AC3E}">
        <p14:creationId xmlns:p14="http://schemas.microsoft.com/office/powerpoint/2010/main" val="217225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28</a:t>
            </a:fld>
            <a:endParaRPr lang="en-US"/>
          </a:p>
        </p:txBody>
      </p:sp>
    </p:spTree>
    <p:extLst>
      <p:ext uri="{BB962C8B-B14F-4D97-AF65-F5344CB8AC3E}">
        <p14:creationId xmlns:p14="http://schemas.microsoft.com/office/powerpoint/2010/main" val="239870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29</a:t>
            </a:fld>
            <a:endParaRPr lang="en-US"/>
          </a:p>
        </p:txBody>
      </p:sp>
    </p:spTree>
    <p:extLst>
      <p:ext uri="{BB962C8B-B14F-4D97-AF65-F5344CB8AC3E}">
        <p14:creationId xmlns:p14="http://schemas.microsoft.com/office/powerpoint/2010/main" val="365626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758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31</a:t>
            </a:fld>
            <a:endParaRPr lang="en-US"/>
          </a:p>
        </p:txBody>
      </p:sp>
    </p:spTree>
    <p:extLst>
      <p:ext uri="{BB962C8B-B14F-4D97-AF65-F5344CB8AC3E}">
        <p14:creationId xmlns:p14="http://schemas.microsoft.com/office/powerpoint/2010/main" val="220194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40</a:t>
            </a:fld>
            <a:endParaRPr lang="en-US"/>
          </a:p>
        </p:txBody>
      </p:sp>
    </p:spTree>
    <p:extLst>
      <p:ext uri="{BB962C8B-B14F-4D97-AF65-F5344CB8AC3E}">
        <p14:creationId xmlns:p14="http://schemas.microsoft.com/office/powerpoint/2010/main" val="419416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41</a:t>
            </a:fld>
            <a:endParaRPr lang="en-US"/>
          </a:p>
        </p:txBody>
      </p:sp>
    </p:spTree>
    <p:extLst>
      <p:ext uri="{BB962C8B-B14F-4D97-AF65-F5344CB8AC3E}">
        <p14:creationId xmlns:p14="http://schemas.microsoft.com/office/powerpoint/2010/main" val="175075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42</a:t>
            </a:fld>
            <a:endParaRPr lang="en-US"/>
          </a:p>
        </p:txBody>
      </p:sp>
    </p:spTree>
    <p:extLst>
      <p:ext uri="{BB962C8B-B14F-4D97-AF65-F5344CB8AC3E}">
        <p14:creationId xmlns:p14="http://schemas.microsoft.com/office/powerpoint/2010/main" val="302649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43</a:t>
            </a:fld>
            <a:endParaRPr lang="en-US"/>
          </a:p>
        </p:txBody>
      </p:sp>
    </p:spTree>
    <p:extLst>
      <p:ext uri="{BB962C8B-B14F-4D97-AF65-F5344CB8AC3E}">
        <p14:creationId xmlns:p14="http://schemas.microsoft.com/office/powerpoint/2010/main" val="83323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44</a:t>
            </a:fld>
            <a:endParaRPr lang="en-US"/>
          </a:p>
        </p:txBody>
      </p:sp>
    </p:spTree>
    <p:extLst>
      <p:ext uri="{BB962C8B-B14F-4D97-AF65-F5344CB8AC3E}">
        <p14:creationId xmlns:p14="http://schemas.microsoft.com/office/powerpoint/2010/main" val="3395629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45</a:t>
            </a:fld>
            <a:endParaRPr lang="en-US"/>
          </a:p>
        </p:txBody>
      </p:sp>
    </p:spTree>
    <p:extLst>
      <p:ext uri="{BB962C8B-B14F-4D97-AF65-F5344CB8AC3E}">
        <p14:creationId xmlns:p14="http://schemas.microsoft.com/office/powerpoint/2010/main" val="820152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46</a:t>
            </a:fld>
            <a:endParaRPr lang="en-US"/>
          </a:p>
        </p:txBody>
      </p:sp>
    </p:spTree>
    <p:extLst>
      <p:ext uri="{BB962C8B-B14F-4D97-AF65-F5344CB8AC3E}">
        <p14:creationId xmlns:p14="http://schemas.microsoft.com/office/powerpoint/2010/main" val="3206168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47</a:t>
            </a:fld>
            <a:endParaRPr lang="en-US"/>
          </a:p>
        </p:txBody>
      </p:sp>
    </p:spTree>
    <p:extLst>
      <p:ext uri="{BB962C8B-B14F-4D97-AF65-F5344CB8AC3E}">
        <p14:creationId xmlns:p14="http://schemas.microsoft.com/office/powerpoint/2010/main" val="2770355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48</a:t>
            </a:fld>
            <a:endParaRPr lang="en-US"/>
          </a:p>
        </p:txBody>
      </p:sp>
    </p:spTree>
    <p:extLst>
      <p:ext uri="{BB962C8B-B14F-4D97-AF65-F5344CB8AC3E}">
        <p14:creationId xmlns:p14="http://schemas.microsoft.com/office/powerpoint/2010/main" val="120425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69315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49</a:t>
            </a:fld>
            <a:endParaRPr lang="en-US"/>
          </a:p>
        </p:txBody>
      </p:sp>
    </p:spTree>
    <p:extLst>
      <p:ext uri="{BB962C8B-B14F-4D97-AF65-F5344CB8AC3E}">
        <p14:creationId xmlns:p14="http://schemas.microsoft.com/office/powerpoint/2010/main" val="161633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660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877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7786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13</a:t>
            </a:fld>
            <a:endParaRPr lang="en-US"/>
          </a:p>
        </p:txBody>
      </p:sp>
    </p:spTree>
    <p:extLst>
      <p:ext uri="{BB962C8B-B14F-4D97-AF65-F5344CB8AC3E}">
        <p14:creationId xmlns:p14="http://schemas.microsoft.com/office/powerpoint/2010/main" val="332749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14</a:t>
            </a:fld>
            <a:endParaRPr lang="en-US"/>
          </a:p>
        </p:txBody>
      </p:sp>
    </p:spTree>
    <p:extLst>
      <p:ext uri="{BB962C8B-B14F-4D97-AF65-F5344CB8AC3E}">
        <p14:creationId xmlns:p14="http://schemas.microsoft.com/office/powerpoint/2010/main" val="45441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179EE-3792-45E5-85B1-3A4523853955}" type="slidenum">
              <a:rPr lang="en-US" smtClean="0"/>
              <a:t>15</a:t>
            </a:fld>
            <a:endParaRPr lang="en-US"/>
          </a:p>
        </p:txBody>
      </p:sp>
    </p:spTree>
    <p:extLst>
      <p:ext uri="{BB962C8B-B14F-4D97-AF65-F5344CB8AC3E}">
        <p14:creationId xmlns:p14="http://schemas.microsoft.com/office/powerpoint/2010/main" val="171969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72739" y="232664"/>
            <a:ext cx="2397760" cy="574040"/>
          </a:xfrm>
          <a:prstGeom prst="rect">
            <a:avLst/>
          </a:prstGeom>
        </p:spPr>
        <p:txBody>
          <a:bodyPr wrap="square" lIns="0" tIns="0" rIns="0" bIns="0">
            <a:spAutoFit/>
          </a:bodyPr>
          <a:lstStyle>
            <a:lvl1pPr>
              <a:defRPr sz="3600" b="1" i="0">
                <a:solidFill>
                  <a:srgbClr val="C00000"/>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E83A528-1A0E-4E51-B635-C3D5C97B75DE}" type="datetime1">
              <a:rPr lang="en-US" smtClean="0"/>
              <a:t>11/15/2022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922773-0BF9-452A-85CC-44E356C6575E}" type="datetime1">
              <a:rPr lang="en-US" smtClean="0"/>
              <a:t>11/15/2022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Calibri"/>
                <a:cs typeface="Calibri"/>
              </a:defRPr>
            </a:lvl1pPr>
          </a:lstStyle>
          <a:p>
            <a:endParaRPr/>
          </a:p>
        </p:txBody>
      </p:sp>
      <p:sp>
        <p:nvSpPr>
          <p:cNvPr id="3" name="Holder 3"/>
          <p:cNvSpPr>
            <a:spLocks noGrp="1"/>
          </p:cNvSpPr>
          <p:nvPr>
            <p:ph sz="half" idx="2"/>
          </p:nvPr>
        </p:nvSpPr>
        <p:spPr>
          <a:xfrm>
            <a:off x="459740" y="1083668"/>
            <a:ext cx="3722370" cy="4446270"/>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sz="half" idx="3"/>
          </p:nvPr>
        </p:nvSpPr>
        <p:spPr>
          <a:xfrm>
            <a:off x="4879016" y="1160020"/>
            <a:ext cx="3526154" cy="475170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974DCCF-7834-4B12-9991-4828B668F3A7}" type="datetime1">
              <a:rPr lang="en-US" smtClean="0"/>
              <a:t>11/15/2022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8BA7C4F-B8C0-4769-AA60-6A6C69BE4674}" type="datetime1">
              <a:rPr lang="en-US" smtClean="0"/>
              <a:t>11/15/2022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1207010-6B48-46C1-B286-127A87038CD3}" type="datetime1">
              <a:rPr lang="en-US" smtClean="0"/>
              <a:t>11/15/2022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68812" y="168812"/>
            <a:ext cx="8834510" cy="663995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3058" y="232664"/>
            <a:ext cx="8456930" cy="1122680"/>
          </a:xfrm>
          <a:prstGeom prst="rect">
            <a:avLst/>
          </a:prstGeom>
        </p:spPr>
        <p:txBody>
          <a:bodyPr wrap="square" lIns="0" tIns="0" rIns="0" bIns="0">
            <a:spAutoFit/>
          </a:bodyPr>
          <a:lstStyle>
            <a:lvl1pPr>
              <a:defRPr sz="3600" b="1" i="0">
                <a:solidFill>
                  <a:srgbClr val="C00000"/>
                </a:solidFill>
                <a:latin typeface="Calibri"/>
                <a:cs typeface="Calibri"/>
              </a:defRPr>
            </a:lvl1pPr>
          </a:lstStyle>
          <a:p>
            <a:endParaRPr/>
          </a:p>
        </p:txBody>
      </p:sp>
      <p:sp>
        <p:nvSpPr>
          <p:cNvPr id="3" name="Holder 3"/>
          <p:cNvSpPr>
            <a:spLocks noGrp="1"/>
          </p:cNvSpPr>
          <p:nvPr>
            <p:ph type="body" idx="1"/>
          </p:nvPr>
        </p:nvSpPr>
        <p:spPr>
          <a:xfrm>
            <a:off x="612140" y="1231568"/>
            <a:ext cx="4072254" cy="141922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681A27D-02BF-4D75-8CE6-DEF669019889}" type="datetime1">
              <a:rPr lang="en-US" smtClean="0"/>
              <a:t>11/15/2022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20.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arget="../media/image23.jpeg" Type="http://schemas.openxmlformats.org/officeDocument/2006/relationships/image"/><Relationship Id="rId2" Target="../notesSlides/notesSlide14.xml" Type="http://schemas.openxmlformats.org/officeDocument/2006/relationships/notesSlide"/><Relationship Id="rId1" Target="../slideLayouts/slideLayout4.xml" Type="http://schemas.openxmlformats.org/officeDocument/2006/relationships/slideLayout"/></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arget="../media/image27.jpeg" Type="http://schemas.openxmlformats.org/officeDocument/2006/relationships/image"/><Relationship Id="rId1" Target="../slideLayouts/slideLayout4.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jpg"/><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water.rutgers.edu/" TargetMode="External"/><Relationship Id="rId5" Type="http://schemas.openxmlformats.org/officeDocument/2006/relationships/hyperlink" Target="mailto:matthew.leconey@rutgers.edu" TargetMode="External"/><Relationship Id="rId4" Type="http://schemas.openxmlformats.org/officeDocument/2006/relationships/hyperlink" Target="mailto:Obropta@envsci.rutger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745" y="165296"/>
            <a:ext cx="8834510" cy="6527408"/>
          </a:xfrm>
          <a:prstGeom prst="rect">
            <a:avLst/>
          </a:prstGeom>
          <a:blipFill>
            <a:blip r:embed="rId3" cstate="print"/>
            <a:stretch>
              <a:fillRect/>
            </a:stretch>
          </a:blipFill>
        </p:spPr>
        <p:txBody>
          <a:bodyPr wrap="square" lIns="0" tIns="0" rIns="0" bIns="0" rtlCol="0"/>
          <a:lstStyle/>
          <a:p>
            <a:endParaRPr/>
          </a:p>
        </p:txBody>
      </p:sp>
      <p:pic>
        <p:nvPicPr>
          <p:cNvPr id="10" name="Picture 9" descr="Text&#10;&#10;Description automatically generated with medium confidence">
            <a:extLst>
              <a:ext uri="{FF2B5EF4-FFF2-40B4-BE49-F238E27FC236}">
                <a16:creationId xmlns:a16="http://schemas.microsoft.com/office/drawing/2014/main" id="{4CA71789-46EC-8342-E5A0-9521DF49C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5715804"/>
            <a:ext cx="2931544" cy="842468"/>
          </a:xfrm>
          <a:prstGeom prst="rect">
            <a:avLst/>
          </a:prstGeom>
        </p:spPr>
      </p:pic>
      <p:sp>
        <p:nvSpPr>
          <p:cNvPr id="4" name="object 4"/>
          <p:cNvSpPr/>
          <p:nvPr/>
        </p:nvSpPr>
        <p:spPr>
          <a:xfrm>
            <a:off x="5791200" y="304800"/>
            <a:ext cx="3048000" cy="838200"/>
          </a:xfrm>
          <a:custGeom>
            <a:avLst/>
            <a:gdLst/>
            <a:ahLst/>
            <a:cxnLst/>
            <a:rect l="l" t="t" r="r" b="b"/>
            <a:pathLst>
              <a:path w="3048000" h="838200">
                <a:moveTo>
                  <a:pt x="0" y="0"/>
                </a:moveTo>
                <a:lnTo>
                  <a:pt x="3048000" y="0"/>
                </a:lnTo>
                <a:lnTo>
                  <a:pt x="3048000" y="838200"/>
                </a:lnTo>
                <a:lnTo>
                  <a:pt x="0" y="838200"/>
                </a:lnTo>
                <a:lnTo>
                  <a:pt x="0" y="0"/>
                </a:lnTo>
                <a:close/>
              </a:path>
            </a:pathLst>
          </a:custGeom>
          <a:solidFill>
            <a:srgbClr val="FFFFFF"/>
          </a:solidFill>
        </p:spPr>
        <p:txBody>
          <a:bodyPr wrap="square" lIns="0" tIns="0" rIns="0" bIns="0" rtlCol="0"/>
          <a:lstStyle/>
          <a:p>
            <a:endParaRPr/>
          </a:p>
        </p:txBody>
      </p:sp>
      <p:sp>
        <p:nvSpPr>
          <p:cNvPr id="8" name="object 8"/>
          <p:cNvSpPr txBox="1"/>
          <p:nvPr/>
        </p:nvSpPr>
        <p:spPr>
          <a:xfrm>
            <a:off x="345056" y="4645888"/>
            <a:ext cx="8456930" cy="764312"/>
          </a:xfrm>
          <a:prstGeom prst="rect">
            <a:avLst/>
          </a:prstGeom>
        </p:spPr>
        <p:txBody>
          <a:bodyPr vert="horz" wrap="square" lIns="0" tIns="12700" rIns="0" bIns="0" rtlCol="0">
            <a:spAutoFit/>
          </a:bodyPr>
          <a:lstStyle/>
          <a:p>
            <a:pPr algn="ctr">
              <a:lnSpc>
                <a:spcPct val="100000"/>
              </a:lnSpc>
              <a:spcBef>
                <a:spcPts val="100"/>
              </a:spcBef>
            </a:pPr>
            <a:r>
              <a:rPr sz="2400" spc="-10" dirty="0">
                <a:latin typeface="Arial" panose="020B0604020202020204" pitchFamily="34" charset="0"/>
                <a:cs typeface="Arial" panose="020B0604020202020204" pitchFamily="34" charset="0"/>
              </a:rPr>
              <a:t>Rutgers Cooperative </a:t>
            </a:r>
            <a:r>
              <a:rPr sz="2400" spc="-5" dirty="0">
                <a:latin typeface="Arial" panose="020B0604020202020204" pitchFamily="34" charset="0"/>
                <a:cs typeface="Arial" panose="020B0604020202020204" pitchFamily="34" charset="0"/>
              </a:rPr>
              <a:t>Extension </a:t>
            </a:r>
            <a:r>
              <a:rPr sz="2400" spc="-25" dirty="0">
                <a:latin typeface="Arial" panose="020B0604020202020204" pitchFamily="34" charset="0"/>
                <a:cs typeface="Arial" panose="020B0604020202020204" pitchFamily="34" charset="0"/>
              </a:rPr>
              <a:t>Water </a:t>
            </a:r>
            <a:r>
              <a:rPr sz="2400" spc="-10" dirty="0">
                <a:latin typeface="Arial" panose="020B0604020202020204" pitchFamily="34" charset="0"/>
                <a:cs typeface="Arial" panose="020B0604020202020204" pitchFamily="34" charset="0"/>
              </a:rPr>
              <a:t>Resources</a:t>
            </a:r>
            <a:r>
              <a:rPr sz="2400" spc="4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Program</a:t>
            </a:r>
            <a:endParaRPr lang="en-US" sz="2400" dirty="0">
              <a:latin typeface="Arial" panose="020B0604020202020204" pitchFamily="34" charset="0"/>
              <a:cs typeface="Arial" panose="020B0604020202020204" pitchFamily="34" charset="0"/>
            </a:endParaRPr>
          </a:p>
          <a:p>
            <a:pPr algn="ctr">
              <a:lnSpc>
                <a:spcPct val="100000"/>
              </a:lnSpc>
              <a:spcBef>
                <a:spcPts val="100"/>
              </a:spcBef>
            </a:pPr>
            <a:r>
              <a:rPr lang="en-US" sz="2400" spc="-10" dirty="0">
                <a:latin typeface="Arial" panose="020B0604020202020204" pitchFamily="34" charset="0"/>
                <a:cs typeface="Arial" panose="020B0604020202020204" pitchFamily="34" charset="0"/>
              </a:rPr>
              <a:t>Chris Obropta</a:t>
            </a:r>
            <a:endParaRPr sz="2400" dirty="0">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382270" y="609600"/>
            <a:ext cx="8456930" cy="2585323"/>
          </a:xfrm>
        </p:spPr>
        <p:txBody>
          <a:bodyPr/>
          <a:lstStyle/>
          <a:p>
            <a:pPr algn="ct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Inspection of Stormwater Management Facilities (Detention/Retention/Infiltration Basins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and Catch Basins)</a:t>
            </a:r>
            <a:br>
              <a:rPr lang="en-US" sz="2800" dirty="0">
                <a:solidFill>
                  <a:schemeClr val="tx1"/>
                </a:solidFill>
                <a:latin typeface="Arial" panose="020B0604020202020204" pitchFamily="34" charset="0"/>
                <a:cs typeface="Arial" panose="020B0604020202020204" pitchFamily="34" charset="0"/>
              </a:rPr>
            </a:br>
            <a:br>
              <a:rPr lang="en-US" sz="2800" i="1" dirty="0">
                <a:solidFill>
                  <a:schemeClr val="tx1"/>
                </a:solidFill>
                <a:latin typeface="Arial" panose="020B0604020202020204" pitchFamily="34" charset="0"/>
                <a:cs typeface="Arial" panose="020B0604020202020204" pitchFamily="34" charset="0"/>
              </a:rPr>
            </a:br>
            <a:r>
              <a:rPr lang="en-US" sz="2800" i="1" dirty="0">
                <a:solidFill>
                  <a:schemeClr val="tx1"/>
                </a:solidFill>
                <a:latin typeface="Arial" panose="020B0604020202020204" pitchFamily="34" charset="0"/>
                <a:cs typeface="Arial" panose="020B0604020202020204" pitchFamily="34" charset="0"/>
              </a:rPr>
              <a:t>Save Barnegat Bay NEMO Program</a:t>
            </a:r>
            <a:endParaRPr lang="en-US" sz="2400"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CFA0D-E15D-7E44-B105-4359DB8DAD49}"/>
              </a:ext>
            </a:extLst>
          </p:cNvPr>
          <p:cNvSpPr txBox="1"/>
          <p:nvPr/>
        </p:nvSpPr>
        <p:spPr>
          <a:xfrm>
            <a:off x="228600" y="914400"/>
            <a:ext cx="8571388" cy="4031040"/>
          </a:xfrm>
          <a:prstGeom prst="rect">
            <a:avLst/>
          </a:prstGeom>
          <a:noFill/>
        </p:spPr>
        <p:txBody>
          <a:bodyPr wrap="square">
            <a:spAutoFit/>
          </a:bodyPr>
          <a:lstStyle/>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The permittee shall inspect all stormwater infrastructure that it owns or operates pursuant to approved maintenance plans. If there are no approved maintenance plans for certain stormwater infrastructure, the permittee shall inspect that infrastructure at least 4 times annually, and after each rainstorm exceeding 1 inch of total rainfall, unless the NJ Stormwater BMP Manual recommends a less frequent schedule; </a:t>
            </a:r>
          </a:p>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Stormwater Infrastructure Maintenance: The permittee shall perform maintenance pursuant to approved maintenance plans, or more frequently as needed, to ensure the proper function and operation. See </a:t>
            </a:r>
            <a:r>
              <a:rPr lang="en-US" sz="2200" b="0" i="0" u="none" strike="noStrike" baseline="0" dirty="0">
                <a:solidFill>
                  <a:srgbClr val="0562C1"/>
                </a:solidFill>
                <a:latin typeface="Times New Roman" panose="02020603050405020304" pitchFamily="18" charset="0"/>
              </a:rPr>
              <a:t>www.njstormwater.org; </a:t>
            </a:r>
            <a:r>
              <a:rPr lang="en-US" sz="2200" b="0" i="0" u="none" strike="noStrike" baseline="0" dirty="0">
                <a:solidFill>
                  <a:srgbClr val="000000"/>
                </a:solidFill>
                <a:latin typeface="Times New Roman" panose="02020603050405020304" pitchFamily="18" charset="0"/>
              </a:rPr>
              <a:t>for maintenance guidance;</a:t>
            </a:r>
            <a:endParaRPr lang="en-US" sz="2200" b="0" i="0" u="none" strike="noStrike" baseline="0" dirty="0">
              <a:solidFill>
                <a:srgbClr val="0562C1"/>
              </a:solidFill>
              <a:latin typeface="Times New Roman" panose="02020603050405020304" pitchFamily="18" charset="0"/>
            </a:endParaRPr>
          </a:p>
        </p:txBody>
      </p:sp>
      <p:sp>
        <p:nvSpPr>
          <p:cNvPr id="2" name="Rectangle 2">
            <a:extLst>
              <a:ext uri="{FF2B5EF4-FFF2-40B4-BE49-F238E27FC236}">
                <a16:creationId xmlns:a16="http://schemas.microsoft.com/office/drawing/2014/main" id="{15D5CB18-0DAF-065F-3413-B061A442BD9B}"/>
              </a:ext>
            </a:extLst>
          </p:cNvPr>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Stormwater Facility Inspection and Maintenance</a:t>
            </a:r>
          </a:p>
        </p:txBody>
      </p:sp>
    </p:spTree>
    <p:extLst>
      <p:ext uri="{BB962C8B-B14F-4D97-AF65-F5344CB8AC3E}">
        <p14:creationId xmlns:p14="http://schemas.microsoft.com/office/powerpoint/2010/main" val="388360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CFA0D-E15D-7E44-B105-4359DB8DAD49}"/>
              </a:ext>
            </a:extLst>
          </p:cNvPr>
          <p:cNvSpPr txBox="1"/>
          <p:nvPr/>
        </p:nvSpPr>
        <p:spPr>
          <a:xfrm>
            <a:off x="458470" y="914400"/>
            <a:ext cx="8152130" cy="2260812"/>
          </a:xfrm>
          <a:prstGeom prst="rect">
            <a:avLst/>
          </a:prstGeom>
          <a:noFill/>
        </p:spPr>
        <p:txBody>
          <a:bodyPr wrap="square">
            <a:spAutoFit/>
          </a:bodyPr>
          <a:lstStyle/>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If stormwater facilities are found not to be functioning properly, corrective maintenance and repairs shall be completed as soon as practicable, but no later than 90 days from discovery, unless another timeframe is authorized by the Department. The permittee shall prioritize these activities based upon environmental, health and safety concerns</a:t>
            </a:r>
          </a:p>
        </p:txBody>
      </p:sp>
      <p:sp>
        <p:nvSpPr>
          <p:cNvPr id="2" name="Rectangle 2">
            <a:extLst>
              <a:ext uri="{FF2B5EF4-FFF2-40B4-BE49-F238E27FC236}">
                <a16:creationId xmlns:a16="http://schemas.microsoft.com/office/drawing/2014/main" id="{15D5CB18-0DAF-065F-3413-B061A442BD9B}"/>
              </a:ext>
            </a:extLst>
          </p:cNvPr>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Corrective Measures – Actions to be taken</a:t>
            </a:r>
          </a:p>
        </p:txBody>
      </p:sp>
    </p:spTree>
    <p:extLst>
      <p:ext uri="{BB962C8B-B14F-4D97-AF65-F5344CB8AC3E}">
        <p14:creationId xmlns:p14="http://schemas.microsoft.com/office/powerpoint/2010/main" val="60884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CFA0D-E15D-7E44-B105-4359DB8DAD49}"/>
              </a:ext>
            </a:extLst>
          </p:cNvPr>
          <p:cNvSpPr txBox="1"/>
          <p:nvPr/>
        </p:nvSpPr>
        <p:spPr>
          <a:xfrm>
            <a:off x="343058" y="1371600"/>
            <a:ext cx="8456930" cy="4762266"/>
          </a:xfrm>
          <a:prstGeom prst="rect">
            <a:avLst/>
          </a:prstGeom>
          <a:noFill/>
        </p:spPr>
        <p:txBody>
          <a:bodyPr wrap="square">
            <a:spAutoFit/>
          </a:bodyPr>
          <a:lstStyle/>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The permittee shall maintain a log, including but not limited to the type of stormwater facility; location information of the facility with geographic coordinates; name of inspector; date of inspection; observations of the structural integrity; history of complaints; evidence of current or previous flooding; any preventative and corrective maintenance performed; and any additional information or findings. Example Maintenance Logs and Inspection Records forms are available at </a:t>
            </a:r>
            <a:r>
              <a:rPr lang="en-US" sz="2200" b="0" i="0" u="none" strike="noStrike" baseline="0" dirty="0">
                <a:solidFill>
                  <a:srgbClr val="0562C1"/>
                </a:solidFill>
                <a:latin typeface="Times New Roman" panose="02020603050405020304" pitchFamily="18" charset="0"/>
              </a:rPr>
              <a:t>www.njstormwater.org </a:t>
            </a:r>
            <a:r>
              <a:rPr lang="en-US" sz="2200" b="0" i="0" u="none" strike="noStrike" baseline="0" dirty="0">
                <a:solidFill>
                  <a:srgbClr val="000000"/>
                </a:solidFill>
                <a:latin typeface="Times New Roman" panose="02020603050405020304" pitchFamily="18" charset="0"/>
              </a:rPr>
              <a:t>under the maintenance guidance link</a:t>
            </a:r>
            <a:r>
              <a:rPr lang="en-US" sz="2200" b="0" i="0" u="none" strike="noStrike" baseline="0" dirty="0">
                <a:solidFill>
                  <a:srgbClr val="0562C1"/>
                </a:solidFill>
                <a:latin typeface="Times New Roman" panose="02020603050405020304" pitchFamily="18" charset="0"/>
              </a:rPr>
              <a:t>; </a:t>
            </a:r>
          </a:p>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The permittee shall certify in the MSRP Annual Report whether or not municipally owned or operated stormwater facilities have been inspected, are properly maintained, and are properly functioning.</a:t>
            </a:r>
            <a:endParaRPr lang="en-US" sz="2200" b="0" i="0" u="none" strike="noStrike" baseline="0" dirty="0">
              <a:solidFill>
                <a:srgbClr val="0562C1"/>
              </a:solidFill>
              <a:latin typeface="Times New Roman" panose="02020603050405020304" pitchFamily="18" charset="0"/>
            </a:endParaRPr>
          </a:p>
        </p:txBody>
      </p:sp>
      <p:sp>
        <p:nvSpPr>
          <p:cNvPr id="2" name="Rectangle 2">
            <a:extLst>
              <a:ext uri="{FF2B5EF4-FFF2-40B4-BE49-F238E27FC236}">
                <a16:creationId xmlns:a16="http://schemas.microsoft.com/office/drawing/2014/main" id="{15D5CB18-0DAF-065F-3413-B061A442BD9B}"/>
              </a:ext>
            </a:extLst>
          </p:cNvPr>
          <p:cNvSpPr>
            <a:spLocks noGrp="1" noChangeArrowheads="1"/>
          </p:cNvSpPr>
          <p:nvPr>
            <p:ph type="title"/>
          </p:nvPr>
        </p:nvSpPr>
        <p:spPr>
          <a:xfrm>
            <a:off x="343058" y="232664"/>
            <a:ext cx="8456930" cy="861774"/>
          </a:xfrm>
        </p:spPr>
        <p:txBody>
          <a:bodyPr>
            <a:spAutoFit/>
          </a:bodyPr>
          <a:lstStyle/>
          <a:p>
            <a:pPr algn="ctr"/>
            <a:r>
              <a:rPr lang="en-US" sz="2800" b="1" dirty="0">
                <a:solidFill>
                  <a:schemeClr val="tx1"/>
                </a:solidFill>
                <a:latin typeface="Arial" pitchFamily="34" charset="0"/>
                <a:cs typeface="Arial" pitchFamily="34" charset="0"/>
              </a:rPr>
              <a:t>Maintenance Logs, Inspection Reports, and Certification</a:t>
            </a:r>
          </a:p>
        </p:txBody>
      </p:sp>
    </p:spTree>
    <p:extLst>
      <p:ext uri="{BB962C8B-B14F-4D97-AF65-F5344CB8AC3E}">
        <p14:creationId xmlns:p14="http://schemas.microsoft.com/office/powerpoint/2010/main" val="350933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52400"/>
            <a:ext cx="7315200" cy="566822"/>
          </a:xfrm>
          <a:prstGeom prst="rect">
            <a:avLst/>
          </a:prstGeom>
        </p:spPr>
        <p:txBody>
          <a:bodyPr vert="horz" wrap="square" lIns="0" tIns="12700" rIns="0" bIns="0" rtlCol="0">
            <a:spAutoFit/>
          </a:bodyPr>
          <a:lstStyle/>
          <a:p>
            <a:pPr marL="12700" algn="ctr">
              <a:lnSpc>
                <a:spcPct val="100000"/>
              </a:lnSpc>
              <a:spcBef>
                <a:spcPts val="100"/>
              </a:spcBef>
            </a:pPr>
            <a:r>
              <a:rPr lang="en-US" spc="-15" dirty="0">
                <a:latin typeface="Arial" panose="020B0604020202020204" pitchFamily="34" charset="0"/>
                <a:cs typeface="Arial" panose="020B0604020202020204" pitchFamily="34" charset="0"/>
              </a:rPr>
              <a:t>Stormwater Inlet Inspections</a:t>
            </a:r>
            <a:endParaRPr spc="-5"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25C1966D-6481-726D-DDD8-285CF10E1F19}"/>
              </a:ext>
            </a:extLst>
          </p:cNvPr>
          <p:cNvSpPr txBox="1"/>
          <p:nvPr/>
        </p:nvSpPr>
        <p:spPr>
          <a:xfrm>
            <a:off x="581660" y="990600"/>
            <a:ext cx="7980680" cy="4662430"/>
          </a:xfrm>
          <a:prstGeom prst="rect">
            <a:avLst/>
          </a:prstGeom>
        </p:spPr>
        <p:txBody>
          <a:bodyPr vert="horz" wrap="square" lIns="0" tIns="140335" rIns="0" bIns="0" rtlCol="0">
            <a:spAutoFit/>
          </a:bodyPr>
          <a:lstStyle/>
          <a:p>
            <a:pPr marL="508000" marR="5080" indent="-342900">
              <a:lnSpc>
                <a:spcPct val="108000"/>
              </a:lnSpc>
              <a:spcBef>
                <a:spcPts val="1325"/>
              </a:spcBef>
              <a:buClr>
                <a:srgbClr val="C00000"/>
              </a:buClr>
              <a:buChar char="•"/>
              <a:tabLst>
                <a:tab pos="507365" algn="l"/>
                <a:tab pos="508000" algn="l"/>
              </a:tabLst>
            </a:pPr>
            <a:r>
              <a:rPr lang="en-US" sz="2800" b="0" i="0" u="none" strike="noStrike" baseline="0" dirty="0">
                <a:solidFill>
                  <a:srgbClr val="000000"/>
                </a:solidFill>
                <a:latin typeface="Times New Roman" panose="02020603050405020304" pitchFamily="18" charset="0"/>
              </a:rPr>
              <a:t>What to look for?</a:t>
            </a:r>
          </a:p>
          <a:p>
            <a:pPr marL="965200" marR="5080" lvl="1" indent="-342900">
              <a:lnSpc>
                <a:spcPct val="108000"/>
              </a:lnSpc>
              <a:spcBef>
                <a:spcPts val="1325"/>
              </a:spcBef>
              <a:spcAft>
                <a:spcPts val="1200"/>
              </a:spcAft>
              <a:buFont typeface="Courier New" panose="02070309020205020404" pitchFamily="49" charset="0"/>
              <a:buChar char="-"/>
              <a:tabLst>
                <a:tab pos="507365" algn="l"/>
                <a:tab pos="508000" algn="l"/>
              </a:tabLst>
            </a:pPr>
            <a:r>
              <a:rPr lang="en-US" sz="2800" dirty="0">
                <a:solidFill>
                  <a:srgbClr val="000000"/>
                </a:solidFill>
                <a:latin typeface="Times New Roman" panose="02020603050405020304" pitchFamily="18" charset="0"/>
                <a:cs typeface="Times New Roman" panose="02020603050405020304" pitchFamily="18" charset="0"/>
              </a:rPr>
              <a:t>Is the grate clear to allow flow into the catch basin? Does it need to be cleaned? </a:t>
            </a:r>
          </a:p>
          <a:p>
            <a:pPr marL="508000" marR="5080" indent="-342900">
              <a:lnSpc>
                <a:spcPct val="108000"/>
              </a:lnSpc>
              <a:spcBef>
                <a:spcPts val="1325"/>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What to log?</a:t>
            </a:r>
          </a:p>
          <a:p>
            <a:pPr marL="965200" marR="5080" lvl="1" indent="-342900">
              <a:lnSpc>
                <a:spcPct val="108000"/>
              </a:lnSpc>
              <a:spcBef>
                <a:spcPts val="1325"/>
              </a:spcBef>
              <a:spcAft>
                <a:spcPts val="1200"/>
              </a:spcAft>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What type of inlet is it</a:t>
            </a:r>
          </a:p>
          <a:p>
            <a:pPr marL="965200" marR="5080" lvl="1" indent="-342900">
              <a:lnSpc>
                <a:spcPct val="108000"/>
              </a:lnSpc>
              <a:spcBef>
                <a:spcPts val="1325"/>
              </a:spcBef>
              <a:spcAft>
                <a:spcPts val="1200"/>
              </a:spcAft>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Is the inlet labeled</a:t>
            </a:r>
          </a:p>
          <a:p>
            <a:pPr marL="965200" marR="5080" lvl="1" indent="-342900">
              <a:lnSpc>
                <a:spcPct val="108000"/>
              </a:lnSpc>
              <a:spcBef>
                <a:spcPts val="1325"/>
              </a:spcBef>
              <a:spcAft>
                <a:spcPts val="1200"/>
              </a:spcAft>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Does the inlet meet the standards</a:t>
            </a:r>
          </a:p>
        </p:txBody>
      </p:sp>
    </p:spTree>
    <p:extLst>
      <p:ext uri="{BB962C8B-B14F-4D97-AF65-F5344CB8AC3E}">
        <p14:creationId xmlns:p14="http://schemas.microsoft.com/office/powerpoint/2010/main" val="52541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52400"/>
            <a:ext cx="7315200" cy="566822"/>
          </a:xfrm>
          <a:prstGeom prst="rect">
            <a:avLst/>
          </a:prstGeom>
        </p:spPr>
        <p:txBody>
          <a:bodyPr vert="horz" wrap="square" lIns="0" tIns="12700" rIns="0" bIns="0" rtlCol="0">
            <a:spAutoFit/>
          </a:bodyPr>
          <a:lstStyle/>
          <a:p>
            <a:pPr marL="12700" algn="ctr">
              <a:lnSpc>
                <a:spcPct val="100000"/>
              </a:lnSpc>
              <a:spcBef>
                <a:spcPts val="100"/>
              </a:spcBef>
            </a:pPr>
            <a:r>
              <a:rPr lang="en-US" spc="-15" dirty="0">
                <a:latin typeface="Arial" panose="020B0604020202020204" pitchFamily="34" charset="0"/>
                <a:cs typeface="Arial" panose="020B0604020202020204" pitchFamily="34" charset="0"/>
              </a:rPr>
              <a:t>Catch Basin Inspections</a:t>
            </a:r>
            <a:endParaRPr spc="-5"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25C1966D-6481-726D-DDD8-285CF10E1F19}"/>
              </a:ext>
            </a:extLst>
          </p:cNvPr>
          <p:cNvSpPr txBox="1"/>
          <p:nvPr/>
        </p:nvSpPr>
        <p:spPr>
          <a:xfrm>
            <a:off x="581088" y="1009915"/>
            <a:ext cx="7980680" cy="5452134"/>
          </a:xfrm>
          <a:prstGeom prst="rect">
            <a:avLst/>
          </a:prstGeom>
        </p:spPr>
        <p:txBody>
          <a:bodyPr vert="horz" wrap="square" lIns="0" tIns="140335" rIns="0" bIns="0" rtlCol="0">
            <a:spAutoFit/>
          </a:bodyPr>
          <a:lstStyle/>
          <a:p>
            <a:pPr marL="508000" marR="5080" indent="-342900">
              <a:lnSpc>
                <a:spcPct val="108000"/>
              </a:lnSpc>
              <a:spcBef>
                <a:spcPts val="1325"/>
              </a:spcBef>
              <a:buClr>
                <a:srgbClr val="C00000"/>
              </a:buClr>
              <a:buChar char="•"/>
              <a:tabLst>
                <a:tab pos="507365" algn="l"/>
                <a:tab pos="508000" algn="l"/>
              </a:tabLst>
            </a:pPr>
            <a:r>
              <a:rPr lang="en-US" sz="2800" b="0" i="0" u="none" strike="noStrike" baseline="0" dirty="0">
                <a:solidFill>
                  <a:srgbClr val="000000"/>
                </a:solidFill>
                <a:latin typeface="Times New Roman" panose="02020603050405020304" pitchFamily="18" charset="0"/>
              </a:rPr>
              <a:t>What to look for?</a:t>
            </a:r>
          </a:p>
          <a:p>
            <a:pPr marL="1079500" marR="5080" lvl="1" indent="-457200">
              <a:lnSpc>
                <a:spcPct val="108000"/>
              </a:lnSpc>
              <a:spcBef>
                <a:spcPts val="1325"/>
              </a:spcBef>
              <a:buFont typeface="Courier New" panose="02070309020205020404" pitchFamily="49" charset="0"/>
              <a:buChar char="-"/>
              <a:tabLst>
                <a:tab pos="507365" algn="l"/>
                <a:tab pos="508000" algn="l"/>
              </a:tabLst>
            </a:pPr>
            <a:r>
              <a:rPr lang="en-US" sz="2800" dirty="0">
                <a:solidFill>
                  <a:srgbClr val="000000"/>
                </a:solidFill>
                <a:latin typeface="Times New Roman" panose="02020603050405020304" pitchFamily="18" charset="0"/>
                <a:cs typeface="Times New Roman" panose="02020603050405020304" pitchFamily="18" charset="0"/>
              </a:rPr>
              <a:t>Does the catch basin need to be cleaned of excessive sediments?</a:t>
            </a:r>
          </a:p>
          <a:p>
            <a:pPr marL="1079500" marR="5080" lvl="1" indent="-457200">
              <a:lnSpc>
                <a:spcPct val="108000"/>
              </a:lnSpc>
              <a:spcBef>
                <a:spcPts val="1325"/>
              </a:spcBef>
              <a:spcAft>
                <a:spcPts val="1200"/>
              </a:spcAft>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Is the catch basin structurally stable or is it in need of repair?</a:t>
            </a:r>
          </a:p>
          <a:p>
            <a:pPr marL="508000" marR="5080" indent="-342900">
              <a:lnSpc>
                <a:spcPct val="108000"/>
              </a:lnSpc>
              <a:spcBef>
                <a:spcPts val="1325"/>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What to log?</a:t>
            </a:r>
          </a:p>
          <a:p>
            <a:pPr marL="1079500" marR="5080" lvl="1" indent="-457200">
              <a:lnSpc>
                <a:spcPct val="108000"/>
              </a:lnSpc>
              <a:spcBef>
                <a:spcPts val="1325"/>
              </a:spcBef>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Depth of catch basin</a:t>
            </a:r>
          </a:p>
          <a:p>
            <a:pPr marL="1079500" marR="5080" lvl="1" indent="-457200">
              <a:lnSpc>
                <a:spcPct val="108000"/>
              </a:lnSpc>
              <a:spcBef>
                <a:spcPts val="1325"/>
              </a:spcBef>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Size of inflow outflow pipes</a:t>
            </a:r>
          </a:p>
          <a:p>
            <a:pPr marL="1079500" marR="5080" lvl="1" indent="-457200">
              <a:lnSpc>
                <a:spcPct val="108000"/>
              </a:lnSpc>
              <a:spcBef>
                <a:spcPts val="1325"/>
              </a:spcBef>
              <a:buFont typeface="Courier New" panose="02070309020205020404" pitchFamily="49" charset="0"/>
              <a:buChar char="-"/>
              <a:tabLst>
                <a:tab pos="507365" algn="l"/>
                <a:tab pos="508000" algn="l"/>
              </a:tabLst>
            </a:pPr>
            <a:r>
              <a:rPr lang="en-US" sz="2800" dirty="0">
                <a:latin typeface="Times New Roman" panose="02020603050405020304" pitchFamily="18" charset="0"/>
                <a:cs typeface="Times New Roman" panose="02020603050405020304" pitchFamily="18" charset="0"/>
              </a:rPr>
              <a:t>Amount of sediment</a:t>
            </a:r>
          </a:p>
        </p:txBody>
      </p:sp>
    </p:spTree>
    <p:extLst>
      <p:ext uri="{BB962C8B-B14F-4D97-AF65-F5344CB8AC3E}">
        <p14:creationId xmlns:p14="http://schemas.microsoft.com/office/powerpoint/2010/main" val="214326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3BCFA-22B1-010E-E6FC-6B5F1C9CFA45}"/>
              </a:ext>
            </a:extLst>
          </p:cNvPr>
          <p:cNvPicPr>
            <a:picLocks noChangeAspect="1"/>
          </p:cNvPicPr>
          <p:nvPr/>
        </p:nvPicPr>
        <p:blipFill>
          <a:blip r:embed="rId3"/>
          <a:stretch>
            <a:fillRect/>
          </a:stretch>
        </p:blipFill>
        <p:spPr>
          <a:xfrm>
            <a:off x="76200" y="533400"/>
            <a:ext cx="8972744" cy="6019800"/>
          </a:xfrm>
          <a:prstGeom prst="rect">
            <a:avLst/>
          </a:prstGeom>
        </p:spPr>
      </p:pic>
      <p:sp>
        <p:nvSpPr>
          <p:cNvPr id="8" name="Rectangle 7">
            <a:extLst>
              <a:ext uri="{FF2B5EF4-FFF2-40B4-BE49-F238E27FC236}">
                <a16:creationId xmlns:a16="http://schemas.microsoft.com/office/drawing/2014/main" id="{99A9EF6C-E909-C9C4-BDD0-4D4CA68ABA64}"/>
              </a:ext>
            </a:extLst>
          </p:cNvPr>
          <p:cNvSpPr/>
          <p:nvPr/>
        </p:nvSpPr>
        <p:spPr>
          <a:xfrm>
            <a:off x="4038600" y="533400"/>
            <a:ext cx="2819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62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FA0292-F2E9-B26C-F9DD-F0E1E57FA6F5}"/>
              </a:ext>
            </a:extLst>
          </p:cNvPr>
          <p:cNvPicPr>
            <a:picLocks noChangeAspect="1"/>
          </p:cNvPicPr>
          <p:nvPr/>
        </p:nvPicPr>
        <p:blipFill>
          <a:blip r:embed="rId2"/>
          <a:stretch>
            <a:fillRect/>
          </a:stretch>
        </p:blipFill>
        <p:spPr>
          <a:xfrm>
            <a:off x="152400" y="381000"/>
            <a:ext cx="8893516" cy="5943600"/>
          </a:xfrm>
          <a:prstGeom prst="rect">
            <a:avLst/>
          </a:prstGeom>
        </p:spPr>
      </p:pic>
    </p:spTree>
    <p:extLst>
      <p:ext uri="{BB962C8B-B14F-4D97-AF65-F5344CB8AC3E}">
        <p14:creationId xmlns:p14="http://schemas.microsoft.com/office/powerpoint/2010/main" val="308864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2EDCA5-395E-F2C0-510E-9B3307DAAE0A}"/>
              </a:ext>
            </a:extLst>
          </p:cNvPr>
          <p:cNvPicPr>
            <a:picLocks noChangeAspect="1"/>
          </p:cNvPicPr>
          <p:nvPr/>
        </p:nvPicPr>
        <p:blipFill>
          <a:blip r:embed="rId2"/>
          <a:stretch>
            <a:fillRect/>
          </a:stretch>
        </p:blipFill>
        <p:spPr>
          <a:xfrm>
            <a:off x="152399" y="838200"/>
            <a:ext cx="8901659" cy="4800600"/>
          </a:xfrm>
          <a:prstGeom prst="rect">
            <a:avLst/>
          </a:prstGeom>
        </p:spPr>
      </p:pic>
    </p:spTree>
    <p:extLst>
      <p:ext uri="{BB962C8B-B14F-4D97-AF65-F5344CB8AC3E}">
        <p14:creationId xmlns:p14="http://schemas.microsoft.com/office/powerpoint/2010/main" val="1525972560"/>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52400"/>
            <a:ext cx="8763000" cy="1120820"/>
          </a:xfrm>
          <a:prstGeom prst="rect">
            <a:avLst/>
          </a:prstGeom>
        </p:spPr>
        <p:txBody>
          <a:bodyPr bIns="0" lIns="0" rIns="0" rtlCol="0" tIns="12700" vert="horz" wrap="square">
            <a:spAutoFit/>
          </a:bodyPr>
          <a:lstStyle/>
          <a:p>
            <a:pPr algn="ctr" marL="12700">
              <a:lnSpc>
                <a:spcPct val="100000"/>
              </a:lnSpc>
              <a:spcBef>
                <a:spcPts val="100"/>
              </a:spcBef>
            </a:pPr>
            <a:r>
              <a:rPr dirty="0" lang="en-US" spc="-15">
                <a:latin charset="0" panose="020B0604020202020204" pitchFamily="34" typeface="Arial"/>
                <a:cs charset="0" panose="020B0604020202020204" pitchFamily="34" typeface="Arial"/>
              </a:rPr>
              <a:t>Stormwater Inlet and Catch Basin Maintenance</a:t>
            </a:r>
            <a:endParaRPr dirty="0" spc="-5">
              <a:latin charset="0" panose="020B0604020202020204" pitchFamily="34" typeface="Arial"/>
              <a:cs charset="0" panose="020B0604020202020204" pitchFamily="34" typeface="Arial"/>
            </a:endParaRPr>
          </a:p>
        </p:txBody>
      </p:sp>
      <p:sp>
        <p:nvSpPr>
          <p:cNvPr id="7" name="object 3">
            <a:extLst>
              <a:ext uri="{FF2B5EF4-FFF2-40B4-BE49-F238E27FC236}">
                <a16:creationId xmlns:a16="http://schemas.microsoft.com/office/drawing/2014/main" id="{25C1966D-6481-726D-DDD8-285CF10E1F19}"/>
              </a:ext>
            </a:extLst>
          </p:cNvPr>
          <p:cNvSpPr txBox="1"/>
          <p:nvPr/>
        </p:nvSpPr>
        <p:spPr>
          <a:xfrm>
            <a:off x="581088" y="1481326"/>
            <a:ext cx="3457512" cy="4473789"/>
          </a:xfrm>
          <a:prstGeom prst="rect">
            <a:avLst/>
          </a:prstGeom>
        </p:spPr>
        <p:txBody>
          <a:bodyPr bIns="0" lIns="0" rIns="0" rtlCol="0" tIns="140335" vert="horz" wrap="square">
            <a:spAutoFit/>
          </a:bodyPr>
          <a:lstStyle/>
          <a:p>
            <a:pPr indent="-342900" marL="508000" marR="5080">
              <a:lnSpc>
                <a:spcPct val="108000"/>
              </a:lnSpc>
              <a:spcBef>
                <a:spcPts val="1325"/>
              </a:spcBef>
              <a:spcAft>
                <a:spcPts val="1200"/>
              </a:spcAft>
              <a:buClr>
                <a:srgbClr val="C00000"/>
              </a:buClr>
              <a:buChar char="•"/>
              <a:tabLst>
                <a:tab algn="l" pos="507365"/>
                <a:tab algn="l" pos="508000"/>
              </a:tabLst>
            </a:pPr>
            <a:r>
              <a:rPr dirty="0" lang="en-US" sz="2800">
                <a:solidFill>
                  <a:srgbClr val="000000"/>
                </a:solidFill>
                <a:latin charset="0" panose="02020603050405020304" pitchFamily="18" typeface="Times New Roman"/>
                <a:cs charset="0" panose="02020603050405020304" pitchFamily="18" typeface="Times New Roman"/>
              </a:rPr>
              <a:t>Clear vegetation or debris from basin surface</a:t>
            </a:r>
          </a:p>
          <a:p>
            <a:pPr indent="-342900" marL="508000" marR="5080">
              <a:lnSpc>
                <a:spcPct val="108000"/>
              </a:lnSpc>
              <a:spcBef>
                <a:spcPts val="1325"/>
              </a:spcBef>
              <a:spcAft>
                <a:spcPts val="1200"/>
              </a:spcAft>
              <a:buClr>
                <a:srgbClr val="C00000"/>
              </a:buClr>
              <a:buChar char="•"/>
              <a:tabLst>
                <a:tab algn="l" pos="507365"/>
                <a:tab algn="l" pos="508000"/>
              </a:tabLst>
            </a:pPr>
            <a:r>
              <a:rPr dirty="0" lang="en-US" sz="2800">
                <a:solidFill>
                  <a:srgbClr val="000000"/>
                </a:solidFill>
                <a:latin charset="0" panose="02020603050405020304" pitchFamily="18" typeface="Times New Roman"/>
                <a:cs charset="0" panose="02020603050405020304" pitchFamily="18" typeface="Times New Roman"/>
              </a:rPr>
              <a:t>Collect sediment from basin with vacuum truck</a:t>
            </a:r>
          </a:p>
          <a:p>
            <a:pPr indent="-342900" marL="508000" marR="5080">
              <a:lnSpc>
                <a:spcPct val="108000"/>
              </a:lnSpc>
              <a:spcBef>
                <a:spcPts val="1325"/>
              </a:spcBef>
              <a:spcAft>
                <a:spcPts val="1200"/>
              </a:spcAft>
              <a:buClr>
                <a:srgbClr val="C00000"/>
              </a:buClr>
              <a:buChar char="•"/>
              <a:tabLst>
                <a:tab algn="l" pos="507365"/>
                <a:tab algn="l" pos="508000"/>
              </a:tabLst>
            </a:pPr>
            <a:r>
              <a:rPr dirty="0" lang="en-US" sz="2800">
                <a:solidFill>
                  <a:srgbClr val="000000"/>
                </a:solidFill>
                <a:latin charset="0" panose="02020603050405020304" pitchFamily="18" typeface="Times New Roman"/>
                <a:cs charset="0" panose="02020603050405020304" pitchFamily="18" typeface="Times New Roman"/>
              </a:rPr>
              <a:t>Repair damaged structures</a:t>
            </a:r>
          </a:p>
        </p:txBody>
      </p:sp>
      <p:pic>
        <p:nvPicPr>
          <p:cNvPr descr="Diagram of the catch basin with instructions to clean debris from grate, replace broken or missing elbow, and clean when solids reach one-third of basin volume." id="6146" name="Picture 2">
            <a:extLst>
              <a:ext uri="{FF2B5EF4-FFF2-40B4-BE49-F238E27FC236}">
                <a16:creationId xmlns:a16="http://schemas.microsoft.com/office/drawing/2014/main" id="{CDA0637F-CC4D-7184-EB1B-92B9B9811DF1}"/>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l="1" r="204"/>
          <a:stretch/>
        </p:blipFill>
        <p:spPr bwMode="auto">
          <a:xfrm>
            <a:off x="4114800" y="1344520"/>
            <a:ext cx="4648200" cy="4181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383A44-AECD-1207-E92D-FF25996F7548}"/>
              </a:ext>
            </a:extLst>
          </p:cNvPr>
          <p:cNvSpPr txBox="1"/>
          <p:nvPr/>
        </p:nvSpPr>
        <p:spPr>
          <a:xfrm>
            <a:off x="4953000" y="5525995"/>
            <a:ext cx="4572000" cy="313932"/>
          </a:xfrm>
          <a:prstGeom prst="rect">
            <a:avLst/>
          </a:prstGeom>
          <a:noFill/>
        </p:spPr>
        <p:txBody>
          <a:bodyPr wrap="square">
            <a:spAutoFit/>
          </a:bodyPr>
          <a:lstStyle/>
          <a:p>
            <a:pPr lvl="1" marL="622300" marR="5080">
              <a:lnSpc>
                <a:spcPct val="80000"/>
              </a:lnSpc>
              <a:spcBef>
                <a:spcPts val="1325"/>
              </a:spcBef>
              <a:buClr>
                <a:srgbClr val="C00000"/>
              </a:buClr>
              <a:tabLst>
                <a:tab algn="l" pos="507365"/>
                <a:tab algn="l" pos="508000"/>
              </a:tabLst>
            </a:pPr>
            <a:r>
              <a:rPr dirty="0" lang="en-US" sz="1800">
                <a:solidFill>
                  <a:srgbClr val="000000"/>
                </a:solidFill>
                <a:latin charset="0" panose="02020603050405020304" pitchFamily="18" typeface="Times New Roman"/>
                <a:cs charset="0" panose="02020603050405020304" pitchFamily="18" typeface="Times New Roman"/>
              </a:rPr>
              <a:t>(portland.gov)</a:t>
            </a:r>
          </a:p>
        </p:txBody>
      </p:sp>
    </p:spTree>
    <p:extLst>
      <p:ext uri="{BB962C8B-B14F-4D97-AF65-F5344CB8AC3E}">
        <p14:creationId xmlns:p14="http://schemas.microsoft.com/office/powerpoint/2010/main" val="101930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52400"/>
            <a:ext cx="7315200" cy="566822"/>
          </a:xfrm>
          <a:prstGeom prst="rect">
            <a:avLst/>
          </a:prstGeom>
        </p:spPr>
        <p:txBody>
          <a:bodyPr vert="horz" wrap="square" lIns="0" tIns="12700" rIns="0" bIns="0" rtlCol="0">
            <a:spAutoFit/>
          </a:bodyPr>
          <a:lstStyle/>
          <a:p>
            <a:pPr marL="12700" algn="ctr">
              <a:lnSpc>
                <a:spcPct val="100000"/>
              </a:lnSpc>
              <a:spcBef>
                <a:spcPts val="100"/>
              </a:spcBef>
            </a:pPr>
            <a:r>
              <a:rPr lang="en-US" spc="-15" dirty="0">
                <a:latin typeface="Arial" panose="020B0604020202020204" pitchFamily="34" charset="0"/>
                <a:cs typeface="Arial" panose="020B0604020202020204" pitchFamily="34" charset="0"/>
              </a:rPr>
              <a:t>Stormwater Basin Types</a:t>
            </a:r>
            <a:endParaRPr spc="-5"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25C1966D-6481-726D-DDD8-285CF10E1F19}"/>
              </a:ext>
            </a:extLst>
          </p:cNvPr>
          <p:cNvSpPr txBox="1"/>
          <p:nvPr/>
        </p:nvSpPr>
        <p:spPr>
          <a:xfrm>
            <a:off x="581088" y="1009915"/>
            <a:ext cx="7980680" cy="4467890"/>
          </a:xfrm>
          <a:prstGeom prst="rect">
            <a:avLst/>
          </a:prstGeom>
        </p:spPr>
        <p:txBody>
          <a:bodyPr vert="horz" wrap="square" lIns="0" tIns="140335" rIns="0" bIns="0" rtlCol="0">
            <a:spAutoFit/>
          </a:bodyPr>
          <a:lstStyle/>
          <a:p>
            <a:pPr marL="508000" marR="5080" indent="-342900">
              <a:lnSpc>
                <a:spcPct val="108000"/>
              </a:lnSpc>
              <a:spcBef>
                <a:spcPts val="1325"/>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Detention</a:t>
            </a:r>
          </a:p>
          <a:p>
            <a:pPr marL="965200" marR="5080" lvl="1" indent="-342900">
              <a:lnSpc>
                <a:spcPct val="108000"/>
              </a:lnSpc>
              <a:spcBef>
                <a:spcPts val="600"/>
              </a:spcBef>
              <a:buFont typeface="Courier New" panose="02070309020205020404" pitchFamily="49" charset="0"/>
              <a:buChar char="-"/>
              <a:tabLst>
                <a:tab pos="507365" algn="l"/>
                <a:tab pos="508000" algn="l"/>
              </a:tabLst>
            </a:pPr>
            <a:r>
              <a:rPr lang="en-US" sz="2400" dirty="0">
                <a:latin typeface="Times New Roman" panose="02020603050405020304" pitchFamily="18" charset="0"/>
                <a:cs typeface="Times New Roman" panose="02020603050405020304" pitchFamily="18" charset="0"/>
              </a:rPr>
              <a:t>Retains and slowly releases stormwater completely</a:t>
            </a:r>
          </a:p>
          <a:p>
            <a:pPr marL="508000" marR="5080" indent="-342900">
              <a:lnSpc>
                <a:spcPct val="108000"/>
              </a:lnSpc>
              <a:spcBef>
                <a:spcPts val="1325"/>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Retention</a:t>
            </a:r>
          </a:p>
          <a:p>
            <a:pPr marL="965200" marR="5080" lvl="1" indent="-342900">
              <a:lnSpc>
                <a:spcPct val="108000"/>
              </a:lnSpc>
              <a:spcBef>
                <a:spcPts val="600"/>
              </a:spcBef>
              <a:buFont typeface="Courier New" panose="02070309020205020404" pitchFamily="49" charset="0"/>
              <a:buChar char="-"/>
              <a:tabLst>
                <a:tab pos="507365" algn="l"/>
                <a:tab pos="508000" algn="l"/>
              </a:tabLst>
            </a:pPr>
            <a:r>
              <a:rPr lang="en-US" sz="2400" dirty="0">
                <a:latin typeface="Times New Roman" panose="02020603050405020304" pitchFamily="18" charset="0"/>
                <a:cs typeface="Times New Roman" panose="02020603050405020304" pitchFamily="18" charset="0"/>
              </a:rPr>
              <a:t>Permanently retains water to allow settling while still providing detention</a:t>
            </a:r>
          </a:p>
          <a:p>
            <a:pPr marL="508000" marR="5080" indent="-342900">
              <a:lnSpc>
                <a:spcPct val="108000"/>
              </a:lnSpc>
              <a:spcBef>
                <a:spcPts val="1325"/>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Infiltration</a:t>
            </a:r>
          </a:p>
          <a:p>
            <a:pPr marL="965200" marR="5080" lvl="1" indent="-342900">
              <a:lnSpc>
                <a:spcPct val="108000"/>
              </a:lnSpc>
              <a:spcBef>
                <a:spcPts val="600"/>
              </a:spcBef>
              <a:buFont typeface="Courier New" panose="02070309020205020404" pitchFamily="49" charset="0"/>
              <a:buChar char="-"/>
              <a:tabLst>
                <a:tab pos="507365" algn="l"/>
                <a:tab pos="508000" algn="l"/>
              </a:tabLst>
            </a:pPr>
            <a:r>
              <a:rPr lang="en-US" sz="2400" dirty="0">
                <a:latin typeface="Times New Roman" panose="02020603050405020304" pitchFamily="18" charset="0"/>
                <a:cs typeface="Times New Roman" panose="02020603050405020304" pitchFamily="18" charset="0"/>
              </a:rPr>
              <a:t>Outlet orifice is raised to allow portion of stormwater to infiltrate into the ground. Provides detention during larger storm events.</a:t>
            </a:r>
          </a:p>
        </p:txBody>
      </p:sp>
    </p:spTree>
    <p:extLst>
      <p:ext uri="{BB962C8B-B14F-4D97-AF65-F5344CB8AC3E}">
        <p14:creationId xmlns:p14="http://schemas.microsoft.com/office/powerpoint/2010/main" val="2336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4B7C198-98C7-1639-3C33-3A386A84DCE6}"/>
              </a:ext>
            </a:extLst>
          </p:cNvPr>
          <p:cNvSpPr txBox="1">
            <a:spLocks/>
          </p:cNvSpPr>
          <p:nvPr/>
        </p:nvSpPr>
        <p:spPr>
          <a:xfrm>
            <a:off x="914400" y="152400"/>
            <a:ext cx="7647368" cy="566822"/>
          </a:xfrm>
          <a:prstGeom prst="rect">
            <a:avLst/>
          </a:prstGeom>
        </p:spPr>
        <p:txBody>
          <a:bodyPr vert="horz" wrap="square" lIns="0" tIns="12700" rIns="0" bIns="0" rtlCol="0">
            <a:spAutoFit/>
          </a:bodyPr>
          <a:lstStyle>
            <a:lvl1pPr>
              <a:defRPr sz="3600" b="1" i="0">
                <a:solidFill>
                  <a:srgbClr val="C00000"/>
                </a:solidFill>
                <a:latin typeface="Calibri"/>
                <a:ea typeface="+mj-ea"/>
                <a:cs typeface="Calibri"/>
              </a:defRPr>
            </a:lvl1pPr>
          </a:lstStyle>
          <a:p>
            <a:pPr marL="12700" algn="ctr">
              <a:spcBef>
                <a:spcPts val="100"/>
              </a:spcBef>
            </a:pPr>
            <a:r>
              <a:rPr lang="en-US" kern="0" spc="-15" dirty="0">
                <a:latin typeface="Arial" panose="020B0604020202020204" pitchFamily="34" charset="0"/>
                <a:cs typeface="Arial" panose="020B0604020202020204" pitchFamily="34" charset="0"/>
              </a:rPr>
              <a:t>Overview</a:t>
            </a:r>
            <a:endParaRPr lang="en-US" kern="0" spc="-5" dirty="0">
              <a:latin typeface="Arial" panose="020B0604020202020204" pitchFamily="34" charset="0"/>
              <a:cs typeface="Arial" panose="020B0604020202020204" pitchFamily="34" charset="0"/>
            </a:endParaRPr>
          </a:p>
        </p:txBody>
      </p:sp>
      <p:sp>
        <p:nvSpPr>
          <p:cNvPr id="30722" name="Rectangle 2"/>
          <p:cNvSpPr>
            <a:spLocks noChangeArrowheads="1"/>
          </p:cNvSpPr>
          <p:nvPr/>
        </p:nvSpPr>
        <p:spPr bwMode="auto">
          <a:xfrm>
            <a:off x="838200" y="1600200"/>
            <a:ext cx="8305800" cy="3886200"/>
          </a:xfrm>
          <a:prstGeom prst="rect">
            <a:avLst/>
          </a:prstGeom>
          <a:noFill/>
          <a:ln w="9525">
            <a:noFill/>
            <a:miter lim="800000"/>
            <a:headEnd/>
            <a:tailEnd/>
          </a:ln>
        </p:spPr>
        <p:txBody>
          <a:bodyPr/>
          <a:lstStyle/>
          <a:p>
            <a:pPr marL="742950" lvl="1" indent="-285750" eaLnBrk="1" hangingPunct="1">
              <a:lnSpc>
                <a:spcPct val="80000"/>
              </a:lnSpc>
              <a:spcBef>
                <a:spcPct val="20000"/>
              </a:spcBef>
              <a:buSzPct val="70000"/>
              <a:buFont typeface="Wingdings" pitchFamily="2" charset="2"/>
              <a:buNone/>
            </a:pPr>
            <a:endParaRPr lang="en-US" sz="2800" dirty="0">
              <a:latin typeface="Times New Roman" pitchFamily="18" charset="0"/>
            </a:endParaRPr>
          </a:p>
        </p:txBody>
      </p:sp>
      <p:sp>
        <p:nvSpPr>
          <p:cNvPr id="5" name="TextBox 4">
            <a:extLst>
              <a:ext uri="{FF2B5EF4-FFF2-40B4-BE49-F238E27FC236}">
                <a16:creationId xmlns:a16="http://schemas.microsoft.com/office/drawing/2014/main" id="{1E2BF119-FB9F-6E18-3CA5-E9B9AA78944E}"/>
              </a:ext>
            </a:extLst>
          </p:cNvPr>
          <p:cNvSpPr txBox="1"/>
          <p:nvPr/>
        </p:nvSpPr>
        <p:spPr>
          <a:xfrm>
            <a:off x="457200" y="1447800"/>
            <a:ext cx="8229600" cy="4431983"/>
          </a:xfrm>
          <a:prstGeom prst="rect">
            <a:avLst/>
          </a:prstGeom>
          <a:noFill/>
        </p:spPr>
        <p:txBody>
          <a:bodyPr wrap="square">
            <a:spAutoFit/>
          </a:bodyPr>
          <a:lstStyle/>
          <a:p>
            <a:pPr marL="342900"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Tier A Permit Requirements</a:t>
            </a:r>
          </a:p>
          <a:p>
            <a:pPr marL="342900" indent="-342900">
              <a:buFont typeface="Arial" panose="020B0604020202020204" pitchFamily="34" charset="0"/>
              <a:buChar char="•"/>
            </a:pPr>
            <a:endParaRPr lang="en-US" sz="2600" b="0" i="0" u="none" strike="noStrike" baseline="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C</a:t>
            </a:r>
            <a:r>
              <a:rPr lang="en-US" sz="2600" dirty="0">
                <a:solidFill>
                  <a:srgbClr val="000000"/>
                </a:solidFill>
                <a:latin typeface="Times New Roman" panose="02020603050405020304" pitchFamily="18" charset="0"/>
              </a:rPr>
              <a:t>atch Basin Inspections</a:t>
            </a:r>
          </a:p>
          <a:p>
            <a:pPr marL="342900" indent="-342900">
              <a:buFont typeface="Arial" panose="020B0604020202020204" pitchFamily="34" charset="0"/>
              <a:buChar char="•"/>
            </a:pPr>
            <a:endParaRPr lang="en-US" sz="2600" b="0" i="0" u="none" strike="noStrike" baseline="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What are Detention/Retention/Infiltration basins? </a:t>
            </a:r>
          </a:p>
          <a:p>
            <a:pPr marL="342900"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Typical Basin Structure</a:t>
            </a:r>
          </a:p>
          <a:p>
            <a:pPr marL="342900" indent="-342900">
              <a:buFont typeface="Arial" panose="020B0604020202020204" pitchFamily="34" charset="0"/>
              <a:buChar char="•"/>
            </a:pPr>
            <a:r>
              <a:rPr lang="en-US" sz="2600" dirty="0">
                <a:solidFill>
                  <a:srgbClr val="000000"/>
                </a:solidFill>
                <a:latin typeface="Times New Roman" panose="02020603050405020304" pitchFamily="18" charset="0"/>
              </a:rPr>
              <a:t>Detention/Retention/Infiltration Basin Inspection</a:t>
            </a:r>
          </a:p>
          <a:p>
            <a:pPr marL="342900"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Maintenance/Repair</a:t>
            </a:r>
          </a:p>
          <a:p>
            <a:pPr marL="800100" lvl="1" indent="-342900">
              <a:buFont typeface="Arial" panose="020B0604020202020204" pitchFamily="34" charset="0"/>
              <a:buChar char="•"/>
            </a:pPr>
            <a:r>
              <a:rPr lang="en-US" sz="2600" dirty="0">
                <a:solidFill>
                  <a:srgbClr val="000000"/>
                </a:solidFill>
                <a:latin typeface="Times New Roman" panose="02020603050405020304" pitchFamily="18" charset="0"/>
              </a:rPr>
              <a:t>Routine</a:t>
            </a:r>
          </a:p>
          <a:p>
            <a:pPr marL="800100" lvl="1" indent="-342900">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Non-routine</a:t>
            </a:r>
          </a:p>
          <a:p>
            <a:endParaRPr lang="en-US" sz="22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021255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52400"/>
            <a:ext cx="7315200" cy="566822"/>
          </a:xfrm>
          <a:prstGeom prst="rect">
            <a:avLst/>
          </a:prstGeom>
        </p:spPr>
        <p:txBody>
          <a:bodyPr vert="horz" wrap="square" lIns="0" tIns="12700" rIns="0" bIns="0" rtlCol="0">
            <a:spAutoFit/>
          </a:bodyPr>
          <a:lstStyle/>
          <a:p>
            <a:pPr marL="12700" algn="ctr">
              <a:lnSpc>
                <a:spcPct val="100000"/>
              </a:lnSpc>
              <a:spcBef>
                <a:spcPts val="100"/>
              </a:spcBef>
            </a:pPr>
            <a:r>
              <a:rPr spc="-15" dirty="0">
                <a:latin typeface="Arial" panose="020B0604020202020204" pitchFamily="34" charset="0"/>
                <a:cs typeface="Arial" panose="020B0604020202020204" pitchFamily="34" charset="0"/>
              </a:rPr>
              <a:t>What </a:t>
            </a:r>
            <a:r>
              <a:rPr dirty="0">
                <a:latin typeface="Arial" panose="020B0604020202020204" pitchFamily="34" charset="0"/>
                <a:cs typeface="Arial" panose="020B0604020202020204" pitchFamily="34" charset="0"/>
              </a:rPr>
              <a:t>is a </a:t>
            </a:r>
            <a:r>
              <a:rPr spc="-15" dirty="0">
                <a:latin typeface="Arial" panose="020B0604020202020204" pitchFamily="34" charset="0"/>
                <a:cs typeface="Arial" panose="020B0604020202020204" pitchFamily="34" charset="0"/>
              </a:rPr>
              <a:t>Detention </a:t>
            </a:r>
            <a:r>
              <a:rPr spc="-5" dirty="0">
                <a:latin typeface="Arial" panose="020B0604020202020204" pitchFamily="34" charset="0"/>
                <a:cs typeface="Arial" panose="020B0604020202020204" pitchFamily="34" charset="0"/>
              </a:rPr>
              <a:t>Basin?</a:t>
            </a:r>
          </a:p>
        </p:txBody>
      </p:sp>
      <p:sp>
        <p:nvSpPr>
          <p:cNvPr id="4" name="object 4"/>
          <p:cNvSpPr txBox="1"/>
          <p:nvPr/>
        </p:nvSpPr>
        <p:spPr>
          <a:xfrm>
            <a:off x="533400" y="914400"/>
            <a:ext cx="7998459" cy="1121461"/>
          </a:xfrm>
          <a:prstGeom prst="rect">
            <a:avLst/>
          </a:prstGeom>
        </p:spPr>
        <p:txBody>
          <a:bodyPr vert="horz" wrap="square" lIns="0" tIns="13335" rIns="0" bIns="0" rtlCol="0">
            <a:spAutoFit/>
          </a:bodyPr>
          <a:lstStyle/>
          <a:p>
            <a:pPr marL="12700" marR="5080" indent="1905" algn="just">
              <a:lnSpc>
                <a:spcPct val="100000"/>
              </a:lnSpc>
              <a:spcBef>
                <a:spcPts val="105"/>
              </a:spcBef>
            </a:pPr>
            <a:r>
              <a:rPr lang="en-US" sz="2400" dirty="0">
                <a:latin typeface="Arial"/>
                <a:cs typeface="Arial"/>
              </a:rPr>
              <a:t>Detention b</a:t>
            </a:r>
            <a:r>
              <a:rPr sz="2400" dirty="0">
                <a:latin typeface="Arial"/>
                <a:cs typeface="Arial"/>
              </a:rPr>
              <a:t>asins </a:t>
            </a:r>
            <a:r>
              <a:rPr lang="en-US" sz="2400" spc="-5" dirty="0">
                <a:latin typeface="Arial"/>
                <a:cs typeface="Arial"/>
              </a:rPr>
              <a:t>are </a:t>
            </a:r>
            <a:r>
              <a:rPr sz="2400" spc="-5" dirty="0">
                <a:latin typeface="Arial"/>
                <a:cs typeface="Arial"/>
              </a:rPr>
              <a:t>designed to detain </a:t>
            </a:r>
            <a:r>
              <a:rPr sz="2400" spc="-10" dirty="0">
                <a:latin typeface="Arial"/>
                <a:cs typeface="Arial"/>
              </a:rPr>
              <a:t>stormwater runoff </a:t>
            </a:r>
            <a:r>
              <a:rPr lang="en-US" sz="2400" spc="-5" dirty="0">
                <a:latin typeface="Arial"/>
                <a:cs typeface="Arial"/>
              </a:rPr>
              <a:t>during a storm and slowly release the stormwater after the storm.  </a:t>
            </a:r>
            <a:endParaRPr sz="2400" dirty="0">
              <a:latin typeface="Arial"/>
              <a:cs typeface="Arial"/>
            </a:endParaRPr>
          </a:p>
        </p:txBody>
      </p:sp>
      <p:sp>
        <p:nvSpPr>
          <p:cNvPr id="5" name="TextBox 4">
            <a:extLst>
              <a:ext uri="{FF2B5EF4-FFF2-40B4-BE49-F238E27FC236}">
                <a16:creationId xmlns:a16="http://schemas.microsoft.com/office/drawing/2014/main" id="{60CD4106-FD3D-4947-B407-04816215E647}"/>
              </a:ext>
            </a:extLst>
          </p:cNvPr>
          <p:cNvSpPr txBox="1"/>
          <p:nvPr/>
        </p:nvSpPr>
        <p:spPr>
          <a:xfrm>
            <a:off x="1066800" y="2024443"/>
            <a:ext cx="7162800"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Prevents downstream flooding</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Removes pollutants only through settling</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Typically goes dry 48-hours after storm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Usually contains turf grass that is regularly mowed</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Often contain concrete low-flow channel</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Follow old regulation standard</a:t>
            </a:r>
          </a:p>
        </p:txBody>
      </p:sp>
      <p:pic>
        <p:nvPicPr>
          <p:cNvPr id="2050" name="Picture 2" descr="Detention Pond Sketch">
            <a:extLst>
              <a:ext uri="{FF2B5EF4-FFF2-40B4-BE49-F238E27FC236}">
                <a16:creationId xmlns:a16="http://schemas.microsoft.com/office/drawing/2014/main" id="{C87B2DF8-FAE8-B48A-5515-20FA55FED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24028"/>
            <a:ext cx="8229600" cy="2447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FDFDAC-C18A-BF25-BA6E-801DC7C1E9A6}"/>
              </a:ext>
            </a:extLst>
          </p:cNvPr>
          <p:cNvSpPr txBox="1"/>
          <p:nvPr/>
        </p:nvSpPr>
        <p:spPr>
          <a:xfrm>
            <a:off x="6619012" y="6336268"/>
            <a:ext cx="2524987" cy="369332"/>
          </a:xfrm>
          <a:prstGeom prst="rect">
            <a:avLst/>
          </a:prstGeom>
          <a:noFill/>
        </p:spPr>
        <p:txBody>
          <a:bodyPr wrap="none" rtlCol="0">
            <a:spAutoFit/>
          </a:bodyPr>
          <a:lstStyle/>
          <a:p>
            <a:r>
              <a:rPr lang="en-US" dirty="0"/>
              <a:t>(rivanna-stormwater.org)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232664"/>
            <a:ext cx="4576414" cy="566822"/>
          </a:xfrm>
          <a:prstGeom prst="rect">
            <a:avLst/>
          </a:prstGeom>
        </p:spPr>
        <p:txBody>
          <a:bodyPr vert="horz" wrap="square" lIns="0" tIns="12700" rIns="0" bIns="0" rtlCol="0">
            <a:spAutoFit/>
          </a:bodyPr>
          <a:lstStyle/>
          <a:p>
            <a:pPr marL="12700">
              <a:lnSpc>
                <a:spcPct val="100000"/>
              </a:lnSpc>
              <a:spcBef>
                <a:spcPts val="100"/>
              </a:spcBef>
            </a:pPr>
            <a:r>
              <a:rPr lang="en-US" spc="-15" dirty="0"/>
              <a:t>Typical </a:t>
            </a:r>
            <a:r>
              <a:rPr spc="-15" dirty="0"/>
              <a:t>Detention</a:t>
            </a:r>
            <a:r>
              <a:rPr spc="-40" dirty="0"/>
              <a:t> </a:t>
            </a:r>
            <a:r>
              <a:rPr spc="-5" dirty="0"/>
              <a:t>Basin</a:t>
            </a:r>
          </a:p>
        </p:txBody>
      </p:sp>
      <p:sp>
        <p:nvSpPr>
          <p:cNvPr id="3" name="object 3"/>
          <p:cNvSpPr/>
          <p:nvPr/>
        </p:nvSpPr>
        <p:spPr>
          <a:xfrm>
            <a:off x="433387" y="874397"/>
            <a:ext cx="8329612" cy="53740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3400" y="838200"/>
            <a:ext cx="8077199" cy="5503862"/>
          </a:xfrm>
          <a:prstGeom prst="rect">
            <a:avLst/>
          </a:prstGeom>
          <a:blipFill>
            <a:blip r:embed="rId3"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6DD9386C-9787-0657-7ED9-39A11990BF4F}"/>
              </a:ext>
            </a:extLst>
          </p:cNvPr>
          <p:cNvSpPr txBox="1">
            <a:spLocks/>
          </p:cNvSpPr>
          <p:nvPr/>
        </p:nvSpPr>
        <p:spPr>
          <a:xfrm>
            <a:off x="2209800" y="232664"/>
            <a:ext cx="4576414" cy="566822"/>
          </a:xfrm>
          <a:prstGeom prst="rect">
            <a:avLst/>
          </a:prstGeom>
        </p:spPr>
        <p:txBody>
          <a:bodyPr vert="horz" wrap="square" lIns="0" tIns="12700" rIns="0" bIns="0" rtlCol="0">
            <a:spAutoFit/>
          </a:bodyPr>
          <a:lstStyle>
            <a:lvl1pPr>
              <a:defRPr sz="3600" b="1" i="0">
                <a:solidFill>
                  <a:srgbClr val="C00000"/>
                </a:solidFill>
                <a:latin typeface="Calibri"/>
                <a:ea typeface="+mj-ea"/>
                <a:cs typeface="Calibri"/>
              </a:defRPr>
            </a:lvl1pPr>
          </a:lstStyle>
          <a:p>
            <a:pPr marL="12700">
              <a:spcBef>
                <a:spcPts val="100"/>
              </a:spcBef>
            </a:pPr>
            <a:r>
              <a:rPr lang="en-US" kern="0" spc="-15"/>
              <a:t>Typical Detention</a:t>
            </a:r>
            <a:r>
              <a:rPr lang="en-US" kern="0" spc="-40"/>
              <a:t> </a:t>
            </a:r>
            <a:r>
              <a:rPr lang="en-US" kern="0" spc="-5"/>
              <a:t>Basin</a:t>
            </a:r>
            <a:endParaRPr lang="en-US" kern="0"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570" y="0"/>
            <a:ext cx="8153229" cy="1097095"/>
          </a:xfrm>
          <a:prstGeom prst="rect">
            <a:avLst/>
          </a:prstGeom>
        </p:spPr>
        <p:txBody>
          <a:bodyPr vert="horz" wrap="square" lIns="0" tIns="187325" rIns="0" bIns="0" rtlCol="0">
            <a:spAutoFit/>
          </a:bodyPr>
          <a:lstStyle/>
          <a:p>
            <a:pPr marL="79375" algn="ctr">
              <a:lnSpc>
                <a:spcPct val="100000"/>
              </a:lnSpc>
              <a:spcBef>
                <a:spcPts val="1475"/>
              </a:spcBef>
            </a:pPr>
            <a:r>
              <a:rPr spc="-15" dirty="0">
                <a:latin typeface="Arial" panose="020B0604020202020204" pitchFamily="34" charset="0"/>
                <a:cs typeface="Arial" panose="020B0604020202020204" pitchFamily="34" charset="0"/>
              </a:rPr>
              <a:t>What </a:t>
            </a:r>
            <a:r>
              <a:rPr dirty="0">
                <a:latin typeface="Arial" panose="020B0604020202020204" pitchFamily="34" charset="0"/>
                <a:cs typeface="Arial" panose="020B0604020202020204" pitchFamily="34" charset="0"/>
              </a:rPr>
              <a:t>is a </a:t>
            </a:r>
            <a:r>
              <a:rPr spc="-20" dirty="0">
                <a:latin typeface="Arial" panose="020B0604020202020204" pitchFamily="34" charset="0"/>
                <a:cs typeface="Arial" panose="020B0604020202020204" pitchFamily="34" charset="0"/>
              </a:rPr>
              <a:t>Retention</a:t>
            </a:r>
            <a:r>
              <a:rPr spc="-30"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Basin?</a:t>
            </a:r>
          </a:p>
          <a:p>
            <a:pPr algn="ctr">
              <a:lnSpc>
                <a:spcPct val="100000"/>
              </a:lnSpc>
              <a:spcBef>
                <a:spcPts val="605"/>
              </a:spcBef>
            </a:pPr>
            <a:r>
              <a:rPr sz="1800" b="0" spc="-5" dirty="0">
                <a:solidFill>
                  <a:srgbClr val="000000"/>
                </a:solidFill>
                <a:latin typeface="Arial"/>
                <a:cs typeface="Arial"/>
              </a:rPr>
              <a:t>(a.k.a. stormwater ponds, </a:t>
            </a:r>
            <a:r>
              <a:rPr sz="1800" b="0" spc="-10" dirty="0">
                <a:solidFill>
                  <a:srgbClr val="000000"/>
                </a:solidFill>
                <a:latin typeface="Arial"/>
                <a:cs typeface="Arial"/>
              </a:rPr>
              <a:t>wet </a:t>
            </a:r>
            <a:r>
              <a:rPr sz="1800" b="0" spc="-5" dirty="0">
                <a:solidFill>
                  <a:srgbClr val="000000"/>
                </a:solidFill>
                <a:latin typeface="Arial"/>
                <a:cs typeface="Arial"/>
              </a:rPr>
              <a:t>retention ponds, </a:t>
            </a:r>
            <a:r>
              <a:rPr sz="1800" b="0" spc="-10" dirty="0">
                <a:solidFill>
                  <a:srgbClr val="000000"/>
                </a:solidFill>
                <a:latin typeface="Arial"/>
                <a:cs typeface="Arial"/>
              </a:rPr>
              <a:t>wet</a:t>
            </a:r>
            <a:r>
              <a:rPr sz="1800" b="0" spc="185" dirty="0">
                <a:solidFill>
                  <a:srgbClr val="000000"/>
                </a:solidFill>
                <a:latin typeface="Arial"/>
                <a:cs typeface="Arial"/>
              </a:rPr>
              <a:t> </a:t>
            </a:r>
            <a:r>
              <a:rPr sz="1800" b="0" spc="-5" dirty="0">
                <a:solidFill>
                  <a:srgbClr val="000000"/>
                </a:solidFill>
                <a:latin typeface="Arial"/>
                <a:cs typeface="Arial"/>
              </a:rPr>
              <a:t>ponds)</a:t>
            </a:r>
            <a:endParaRPr sz="1800" dirty="0">
              <a:latin typeface="Arial"/>
              <a:cs typeface="Arial"/>
            </a:endParaRPr>
          </a:p>
        </p:txBody>
      </p:sp>
      <p:sp>
        <p:nvSpPr>
          <p:cNvPr id="4" name="object 4"/>
          <p:cNvSpPr txBox="1"/>
          <p:nvPr/>
        </p:nvSpPr>
        <p:spPr>
          <a:xfrm>
            <a:off x="533571" y="1161181"/>
            <a:ext cx="7997825" cy="690574"/>
          </a:xfrm>
          <a:prstGeom prst="rect">
            <a:avLst/>
          </a:prstGeom>
        </p:spPr>
        <p:txBody>
          <a:bodyPr vert="horz" wrap="square" lIns="0" tIns="13335" rIns="0" bIns="0" rtlCol="0">
            <a:spAutoFit/>
          </a:bodyPr>
          <a:lstStyle/>
          <a:p>
            <a:pPr marL="12700" marR="5080" indent="1905" algn="just">
              <a:lnSpc>
                <a:spcPct val="100000"/>
              </a:lnSpc>
              <a:spcBef>
                <a:spcPts val="105"/>
              </a:spcBef>
            </a:pPr>
            <a:r>
              <a:rPr sz="2200" spc="-5" dirty="0">
                <a:latin typeface="Arial"/>
                <a:cs typeface="Arial"/>
              </a:rPr>
              <a:t>Retention basins </a:t>
            </a:r>
            <a:r>
              <a:rPr lang="en-US" sz="2200" spc="-5" dirty="0">
                <a:latin typeface="Arial"/>
                <a:cs typeface="Arial"/>
              </a:rPr>
              <a:t>maintains </a:t>
            </a:r>
            <a:r>
              <a:rPr sz="2200" spc="-5" dirty="0">
                <a:latin typeface="Arial"/>
                <a:cs typeface="Arial"/>
              </a:rPr>
              <a:t>permanent pools</a:t>
            </a:r>
            <a:r>
              <a:rPr lang="en-US" sz="2200" spc="-5" dirty="0">
                <a:latin typeface="Arial"/>
                <a:cs typeface="Arial"/>
              </a:rPr>
              <a:t> and stores stormwater runoff on tope of existing</a:t>
            </a:r>
            <a:r>
              <a:rPr sz="2200" spc="-10" dirty="0">
                <a:latin typeface="Arial"/>
                <a:cs typeface="Arial"/>
              </a:rPr>
              <a:t> standing </a:t>
            </a:r>
            <a:r>
              <a:rPr sz="2200" spc="-20" dirty="0">
                <a:latin typeface="Arial"/>
                <a:cs typeface="Arial"/>
              </a:rPr>
              <a:t>water</a:t>
            </a:r>
            <a:r>
              <a:rPr lang="en-US" sz="2200" spc="-20" dirty="0">
                <a:latin typeface="Arial"/>
                <a:cs typeface="Arial"/>
              </a:rPr>
              <a:t>.</a:t>
            </a:r>
            <a:endParaRPr sz="2200" dirty="0">
              <a:latin typeface="Arial"/>
              <a:cs typeface="Arial"/>
            </a:endParaRPr>
          </a:p>
        </p:txBody>
      </p:sp>
      <p:sp>
        <p:nvSpPr>
          <p:cNvPr id="5" name="TextBox 4">
            <a:extLst>
              <a:ext uri="{FF2B5EF4-FFF2-40B4-BE49-F238E27FC236}">
                <a16:creationId xmlns:a16="http://schemas.microsoft.com/office/drawing/2014/main" id="{D1A5B496-8B38-4773-B5DB-BC537A6D5C0E}"/>
              </a:ext>
            </a:extLst>
          </p:cNvPr>
          <p:cNvSpPr txBox="1"/>
          <p:nvPr/>
        </p:nvSpPr>
        <p:spPr>
          <a:xfrm>
            <a:off x="1066800" y="1966424"/>
            <a:ext cx="8077200"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Prevents downstream flooding</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Removes pollutants mainly through settling and algal uptake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Always has a minimum of three feet of standing water</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Often attract lots of geese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Can require dredging</a:t>
            </a:r>
          </a:p>
        </p:txBody>
      </p:sp>
      <p:pic>
        <p:nvPicPr>
          <p:cNvPr id="1026" name="Picture 2" descr="Wet Retention Pond Sketch">
            <a:extLst>
              <a:ext uri="{FF2B5EF4-FFF2-40B4-BE49-F238E27FC236}">
                <a16:creationId xmlns:a16="http://schemas.microsoft.com/office/drawing/2014/main" id="{12511530-C4F4-6776-BEA4-43F1659C8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45493"/>
            <a:ext cx="8229600"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D0BA3F-717D-A903-92F3-B3906A2DA6C2}"/>
              </a:ext>
            </a:extLst>
          </p:cNvPr>
          <p:cNvSpPr txBox="1"/>
          <p:nvPr/>
        </p:nvSpPr>
        <p:spPr>
          <a:xfrm>
            <a:off x="6619012" y="6336268"/>
            <a:ext cx="2524987" cy="369332"/>
          </a:xfrm>
          <a:prstGeom prst="rect">
            <a:avLst/>
          </a:prstGeom>
          <a:noFill/>
        </p:spPr>
        <p:txBody>
          <a:bodyPr wrap="none" rtlCol="0">
            <a:spAutoFit/>
          </a:bodyPr>
          <a:lstStyle/>
          <a:p>
            <a:r>
              <a:rPr lang="en-US" dirty="0"/>
              <a:t>(rivanna-stormwater.org)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09600" y="914400"/>
            <a:ext cx="7879549" cy="5253037"/>
          </a:xfrm>
          <a:prstGeom prst="rect">
            <a:avLst/>
          </a:prstGeom>
          <a:blipFill>
            <a:blip r:embed="rId3"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596BD14E-C16F-565A-4BDE-6DBC27F9F008}"/>
              </a:ext>
            </a:extLst>
          </p:cNvPr>
          <p:cNvSpPr txBox="1">
            <a:spLocks/>
          </p:cNvSpPr>
          <p:nvPr/>
        </p:nvSpPr>
        <p:spPr>
          <a:xfrm>
            <a:off x="2209800" y="232664"/>
            <a:ext cx="4576414" cy="566822"/>
          </a:xfrm>
          <a:prstGeom prst="rect">
            <a:avLst/>
          </a:prstGeom>
        </p:spPr>
        <p:txBody>
          <a:bodyPr vert="horz" wrap="square" lIns="0" tIns="12700" rIns="0" bIns="0" rtlCol="0">
            <a:spAutoFit/>
          </a:bodyPr>
          <a:lstStyle>
            <a:lvl1pPr>
              <a:defRPr sz="3600" b="1" i="0">
                <a:solidFill>
                  <a:srgbClr val="C00000"/>
                </a:solidFill>
                <a:latin typeface="Calibri"/>
                <a:ea typeface="+mj-ea"/>
                <a:cs typeface="Calibri"/>
              </a:defRPr>
            </a:lvl1pPr>
          </a:lstStyle>
          <a:p>
            <a:pPr marL="12700">
              <a:spcBef>
                <a:spcPts val="100"/>
              </a:spcBef>
            </a:pPr>
            <a:r>
              <a:rPr lang="en-US" kern="0" spc="-15"/>
              <a:t>Typical Detention</a:t>
            </a:r>
            <a:r>
              <a:rPr lang="en-US" kern="0" spc="-40"/>
              <a:t> </a:t>
            </a:r>
            <a:r>
              <a:rPr lang="en-US" kern="0" spc="-5"/>
              <a:t>Basin</a:t>
            </a:r>
            <a:endParaRPr lang="en-US" kern="0"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0502" y="232664"/>
            <a:ext cx="5161280" cy="574040"/>
          </a:xfrm>
          <a:prstGeom prst="rect">
            <a:avLst/>
          </a:prstGeom>
        </p:spPr>
        <p:txBody>
          <a:bodyPr vert="horz" wrap="square" lIns="0" tIns="12700" rIns="0" bIns="0" rtlCol="0">
            <a:spAutoFit/>
          </a:bodyPr>
          <a:lstStyle/>
          <a:p>
            <a:pPr marL="12700">
              <a:lnSpc>
                <a:spcPct val="100000"/>
              </a:lnSpc>
              <a:spcBef>
                <a:spcPts val="100"/>
              </a:spcBef>
            </a:pPr>
            <a:r>
              <a:rPr spc="-25" dirty="0"/>
              <a:t>T</a:t>
            </a:r>
            <a:r>
              <a:rPr lang="en-US" spc="-25" dirty="0"/>
              <a:t>ypical</a:t>
            </a:r>
            <a:r>
              <a:rPr spc="-25" dirty="0"/>
              <a:t> </a:t>
            </a:r>
            <a:r>
              <a:rPr spc="-20" dirty="0"/>
              <a:t>Retention</a:t>
            </a:r>
            <a:r>
              <a:rPr spc="-30" dirty="0"/>
              <a:t> </a:t>
            </a:r>
            <a:r>
              <a:rPr spc="-5" dirty="0"/>
              <a:t>Basin</a:t>
            </a:r>
          </a:p>
        </p:txBody>
      </p:sp>
      <p:sp>
        <p:nvSpPr>
          <p:cNvPr id="3" name="object 3"/>
          <p:cNvSpPr/>
          <p:nvPr/>
        </p:nvSpPr>
        <p:spPr>
          <a:xfrm>
            <a:off x="968876" y="838200"/>
            <a:ext cx="7260723" cy="54451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B793B-5928-1C3E-0008-F0CC4F191F9E}"/>
              </a:ext>
            </a:extLst>
          </p:cNvPr>
          <p:cNvPicPr>
            <a:picLocks noChangeAspect="1"/>
          </p:cNvPicPr>
          <p:nvPr/>
        </p:nvPicPr>
        <p:blipFill>
          <a:blip r:embed="rId2"/>
          <a:stretch>
            <a:fillRect/>
          </a:stretch>
        </p:blipFill>
        <p:spPr>
          <a:xfrm>
            <a:off x="990600" y="3587806"/>
            <a:ext cx="7529512" cy="3260669"/>
          </a:xfrm>
          <a:prstGeom prst="rect">
            <a:avLst/>
          </a:prstGeom>
        </p:spPr>
      </p:pic>
      <p:sp>
        <p:nvSpPr>
          <p:cNvPr id="5" name="object 3">
            <a:extLst>
              <a:ext uri="{FF2B5EF4-FFF2-40B4-BE49-F238E27FC236}">
                <a16:creationId xmlns:a16="http://schemas.microsoft.com/office/drawing/2014/main" id="{4B18DE85-681E-1600-B576-6973E7E44D9E}"/>
              </a:ext>
            </a:extLst>
          </p:cNvPr>
          <p:cNvSpPr txBox="1">
            <a:spLocks/>
          </p:cNvSpPr>
          <p:nvPr/>
        </p:nvSpPr>
        <p:spPr>
          <a:xfrm>
            <a:off x="533570" y="0"/>
            <a:ext cx="8153229" cy="743152"/>
          </a:xfrm>
          <a:prstGeom prst="rect">
            <a:avLst/>
          </a:prstGeom>
        </p:spPr>
        <p:txBody>
          <a:bodyPr vert="horz" wrap="square" lIns="0" tIns="187325" rIns="0" bIns="0" rtlCol="0">
            <a:spAutoFit/>
          </a:bodyPr>
          <a:lstStyle>
            <a:lvl1pPr>
              <a:defRPr sz="3600" b="1" i="0">
                <a:solidFill>
                  <a:srgbClr val="C00000"/>
                </a:solidFill>
                <a:latin typeface="Calibri"/>
                <a:ea typeface="+mj-ea"/>
                <a:cs typeface="Calibri"/>
              </a:defRPr>
            </a:lvl1pPr>
          </a:lstStyle>
          <a:p>
            <a:pPr marL="79375" algn="ctr">
              <a:spcBef>
                <a:spcPts val="1475"/>
              </a:spcBef>
            </a:pPr>
            <a:r>
              <a:rPr lang="en-US" kern="0" spc="-15" dirty="0">
                <a:latin typeface="Arial" panose="020B0604020202020204" pitchFamily="34" charset="0"/>
                <a:cs typeface="Arial" panose="020B0604020202020204" pitchFamily="34" charset="0"/>
              </a:rPr>
              <a:t>What </a:t>
            </a:r>
            <a:r>
              <a:rPr lang="en-US" kern="0" dirty="0">
                <a:latin typeface="Arial" panose="020B0604020202020204" pitchFamily="34" charset="0"/>
                <a:cs typeface="Arial" panose="020B0604020202020204" pitchFamily="34" charset="0"/>
              </a:rPr>
              <a:t>is an </a:t>
            </a:r>
            <a:r>
              <a:rPr lang="en-US" kern="0" spc="-20" dirty="0">
                <a:latin typeface="Arial" panose="020B0604020202020204" pitchFamily="34" charset="0"/>
                <a:cs typeface="Arial" panose="020B0604020202020204" pitchFamily="34" charset="0"/>
              </a:rPr>
              <a:t>Infiltration</a:t>
            </a:r>
            <a:r>
              <a:rPr lang="en-US" kern="0" spc="-30" dirty="0">
                <a:latin typeface="Arial" panose="020B0604020202020204" pitchFamily="34" charset="0"/>
                <a:cs typeface="Arial" panose="020B0604020202020204" pitchFamily="34" charset="0"/>
              </a:rPr>
              <a:t> </a:t>
            </a:r>
            <a:r>
              <a:rPr lang="en-US" kern="0" spc="-5" dirty="0">
                <a:latin typeface="Arial" panose="020B0604020202020204" pitchFamily="34" charset="0"/>
                <a:cs typeface="Arial" panose="020B0604020202020204" pitchFamily="34" charset="0"/>
              </a:rPr>
              <a:t>Basin?</a:t>
            </a:r>
          </a:p>
        </p:txBody>
      </p:sp>
      <p:sp>
        <p:nvSpPr>
          <p:cNvPr id="6" name="object 4">
            <a:extLst>
              <a:ext uri="{FF2B5EF4-FFF2-40B4-BE49-F238E27FC236}">
                <a16:creationId xmlns:a16="http://schemas.microsoft.com/office/drawing/2014/main" id="{11C4D232-3B44-563E-0543-C76231B4207D}"/>
              </a:ext>
            </a:extLst>
          </p:cNvPr>
          <p:cNvSpPr txBox="1"/>
          <p:nvPr/>
        </p:nvSpPr>
        <p:spPr>
          <a:xfrm>
            <a:off x="533571" y="1161181"/>
            <a:ext cx="7997825" cy="690574"/>
          </a:xfrm>
          <a:prstGeom prst="rect">
            <a:avLst/>
          </a:prstGeom>
        </p:spPr>
        <p:txBody>
          <a:bodyPr vert="horz" wrap="square" lIns="0" tIns="13335" rIns="0" bIns="0" rtlCol="0">
            <a:spAutoFit/>
          </a:bodyPr>
          <a:lstStyle/>
          <a:p>
            <a:pPr marL="12700" marR="5080" indent="1905" algn="just">
              <a:lnSpc>
                <a:spcPct val="100000"/>
              </a:lnSpc>
              <a:spcBef>
                <a:spcPts val="105"/>
              </a:spcBef>
            </a:pPr>
            <a:r>
              <a:rPr lang="en-US" sz="2200" spc="-5" dirty="0">
                <a:latin typeface="Arial"/>
                <a:cs typeface="Arial"/>
              </a:rPr>
              <a:t>Infiltration</a:t>
            </a:r>
            <a:r>
              <a:rPr sz="2200" spc="-5" dirty="0">
                <a:latin typeface="Arial"/>
                <a:cs typeface="Arial"/>
              </a:rPr>
              <a:t> basins </a:t>
            </a:r>
            <a:r>
              <a:rPr lang="en-US" sz="2200" spc="-5" dirty="0">
                <a:latin typeface="Arial"/>
                <a:cs typeface="Arial"/>
              </a:rPr>
              <a:t>have a raised outlet structure to allow infiltration with the intention of the system fully draining</a:t>
            </a:r>
            <a:endParaRPr sz="2200" dirty="0">
              <a:latin typeface="Arial"/>
              <a:cs typeface="Arial"/>
            </a:endParaRPr>
          </a:p>
        </p:txBody>
      </p:sp>
      <p:sp>
        <p:nvSpPr>
          <p:cNvPr id="7" name="TextBox 6">
            <a:extLst>
              <a:ext uri="{FF2B5EF4-FFF2-40B4-BE49-F238E27FC236}">
                <a16:creationId xmlns:a16="http://schemas.microsoft.com/office/drawing/2014/main" id="{97C0B003-648D-AAFE-EFAF-BABE23309742}"/>
              </a:ext>
            </a:extLst>
          </p:cNvPr>
          <p:cNvSpPr txBox="1"/>
          <p:nvPr/>
        </p:nvSpPr>
        <p:spPr>
          <a:xfrm>
            <a:off x="1066800" y="1966424"/>
            <a:ext cx="8077200"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Prevents downstream flooding</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Removes pollutants through infiltration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Typically dry 48 hours after storm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Follow more modern regulation standards, but now largely replaced by bioretention systems (similar but with vegetation)</a:t>
            </a:r>
          </a:p>
        </p:txBody>
      </p:sp>
      <p:sp>
        <p:nvSpPr>
          <p:cNvPr id="8" name="TextBox 7">
            <a:extLst>
              <a:ext uri="{FF2B5EF4-FFF2-40B4-BE49-F238E27FC236}">
                <a16:creationId xmlns:a16="http://schemas.microsoft.com/office/drawing/2014/main" id="{19BE620E-3415-062C-7DDA-EC697C0256EB}"/>
              </a:ext>
            </a:extLst>
          </p:cNvPr>
          <p:cNvSpPr txBox="1"/>
          <p:nvPr/>
        </p:nvSpPr>
        <p:spPr>
          <a:xfrm>
            <a:off x="6820672" y="6336268"/>
            <a:ext cx="2011384" cy="369332"/>
          </a:xfrm>
          <a:prstGeom prst="rect">
            <a:avLst/>
          </a:prstGeom>
          <a:noFill/>
        </p:spPr>
        <p:txBody>
          <a:bodyPr wrap="none" rtlCol="0">
            <a:spAutoFit/>
          </a:bodyPr>
          <a:lstStyle/>
          <a:p>
            <a:r>
              <a:rPr lang="en-US" dirty="0"/>
              <a:t>(stormwaterpa.org)</a:t>
            </a:r>
          </a:p>
        </p:txBody>
      </p:sp>
    </p:spTree>
    <p:extLst>
      <p:ext uri="{BB962C8B-B14F-4D97-AF65-F5344CB8AC3E}">
        <p14:creationId xmlns:p14="http://schemas.microsoft.com/office/powerpoint/2010/main" val="404610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ss, outdoor, ground, dirt&#10;&#10;Description automatically generated">
            <a:extLst>
              <a:ext uri="{FF2B5EF4-FFF2-40B4-BE49-F238E27FC236}">
                <a16:creationId xmlns:a16="http://schemas.microsoft.com/office/drawing/2014/main" id="{5DBCBC1E-F395-8BB6-CD36-302BA28FF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76" y="819892"/>
            <a:ext cx="7260723" cy="5445542"/>
          </a:xfrm>
          <a:prstGeom prst="rect">
            <a:avLst/>
          </a:prstGeom>
        </p:spPr>
      </p:pic>
      <p:sp>
        <p:nvSpPr>
          <p:cNvPr id="3" name="object 2">
            <a:extLst>
              <a:ext uri="{FF2B5EF4-FFF2-40B4-BE49-F238E27FC236}">
                <a16:creationId xmlns:a16="http://schemas.microsoft.com/office/drawing/2014/main" id="{D6152529-8C79-ADDF-77F1-4864B57FCA5B}"/>
              </a:ext>
            </a:extLst>
          </p:cNvPr>
          <p:cNvSpPr txBox="1">
            <a:spLocks/>
          </p:cNvSpPr>
          <p:nvPr/>
        </p:nvSpPr>
        <p:spPr>
          <a:xfrm>
            <a:off x="1990502" y="232664"/>
            <a:ext cx="5161280" cy="574040"/>
          </a:xfrm>
          <a:prstGeom prst="rect">
            <a:avLst/>
          </a:prstGeom>
        </p:spPr>
        <p:txBody>
          <a:bodyPr vert="horz" wrap="square" lIns="0" tIns="12700" rIns="0" bIns="0" rtlCol="0">
            <a:spAutoFit/>
          </a:bodyPr>
          <a:lstStyle>
            <a:lvl1pPr>
              <a:defRPr sz="3600" b="1" i="0">
                <a:solidFill>
                  <a:srgbClr val="C00000"/>
                </a:solidFill>
                <a:latin typeface="Calibri"/>
                <a:ea typeface="+mj-ea"/>
                <a:cs typeface="Calibri"/>
              </a:defRPr>
            </a:lvl1pPr>
          </a:lstStyle>
          <a:p>
            <a:pPr marL="12700">
              <a:spcBef>
                <a:spcPts val="100"/>
              </a:spcBef>
            </a:pPr>
            <a:r>
              <a:rPr lang="en-US" kern="0" spc="-25" dirty="0"/>
              <a:t>Typical </a:t>
            </a:r>
            <a:r>
              <a:rPr lang="en-US" kern="0" spc="-20" dirty="0"/>
              <a:t>Infiltration</a:t>
            </a:r>
            <a:r>
              <a:rPr lang="en-US" kern="0" spc="-30" dirty="0"/>
              <a:t> </a:t>
            </a:r>
            <a:r>
              <a:rPr lang="en-US" kern="0" spc="-5" dirty="0"/>
              <a:t>Basin</a:t>
            </a:r>
          </a:p>
        </p:txBody>
      </p:sp>
    </p:spTree>
    <p:extLst>
      <p:ext uri="{BB962C8B-B14F-4D97-AF65-F5344CB8AC3E}">
        <p14:creationId xmlns:p14="http://schemas.microsoft.com/office/powerpoint/2010/main" val="8942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3434" y="232664"/>
            <a:ext cx="6535166" cy="566822"/>
          </a:xfrm>
          <a:prstGeom prst="rect">
            <a:avLst/>
          </a:prstGeom>
        </p:spPr>
        <p:txBody>
          <a:bodyPr vert="horz" wrap="square" lIns="0" tIns="12700" rIns="0" bIns="0" rtlCol="0">
            <a:spAutoFit/>
          </a:bodyPr>
          <a:lstStyle/>
          <a:p>
            <a:pPr marL="12700">
              <a:lnSpc>
                <a:spcPct val="100000"/>
              </a:lnSpc>
              <a:spcBef>
                <a:spcPts val="100"/>
              </a:spcBef>
            </a:pPr>
            <a:r>
              <a:rPr lang="en-US" spc="-10" dirty="0"/>
              <a:t>Stormwater Facilities</a:t>
            </a:r>
            <a:r>
              <a:rPr spc="-70" dirty="0"/>
              <a:t> </a:t>
            </a:r>
            <a:r>
              <a:rPr lang="en-US" spc="-10" dirty="0"/>
              <a:t>Inspections</a:t>
            </a:r>
            <a:endParaRPr spc="-10" dirty="0"/>
          </a:p>
        </p:txBody>
      </p:sp>
      <p:sp>
        <p:nvSpPr>
          <p:cNvPr id="5" name="object 3"/>
          <p:cNvSpPr txBox="1"/>
          <p:nvPr/>
        </p:nvSpPr>
        <p:spPr>
          <a:xfrm>
            <a:off x="581088" y="1009915"/>
            <a:ext cx="7980680" cy="4451860"/>
          </a:xfrm>
          <a:prstGeom prst="rect">
            <a:avLst/>
          </a:prstGeom>
        </p:spPr>
        <p:txBody>
          <a:bodyPr vert="horz" wrap="square" lIns="0" tIns="140335" rIns="0" bIns="0" rtlCol="0">
            <a:spAutoFit/>
          </a:bodyPr>
          <a:lstStyle/>
          <a:p>
            <a:pPr marL="508000" marR="5080" indent="-342900">
              <a:lnSpc>
                <a:spcPct val="108000"/>
              </a:lnSpc>
              <a:spcBef>
                <a:spcPts val="600"/>
              </a:spcBef>
              <a:buClr>
                <a:srgbClr val="C00000"/>
              </a:buClr>
              <a:buChar char="•"/>
              <a:tabLst>
                <a:tab pos="507365" algn="l"/>
                <a:tab pos="508000" algn="l"/>
              </a:tabLst>
            </a:pPr>
            <a:r>
              <a:rPr lang="en-US" sz="2800" dirty="0">
                <a:latin typeface="Times New Roman" panose="02020603050405020304" pitchFamily="18" charset="0"/>
                <a:cs typeface="Times New Roman" panose="02020603050405020304" pitchFamily="18" charset="0"/>
              </a:rPr>
              <a:t>Inspection Frequency</a:t>
            </a:r>
          </a:p>
          <a:p>
            <a:pPr marL="1079500" marR="5080" lvl="1" indent="-457200">
              <a:lnSpc>
                <a:spcPct val="108000"/>
              </a:lnSpc>
              <a:spcBef>
                <a:spcPts val="600"/>
              </a:spcBef>
              <a:buFont typeface="Courier New" panose="02070309020205020404" pitchFamily="49" charset="0"/>
              <a:buChar char="-"/>
              <a:tabLst>
                <a:tab pos="507365" algn="l"/>
                <a:tab pos="508000" algn="l"/>
              </a:tabLst>
            </a:pPr>
            <a:r>
              <a:rPr lang="en-US" sz="2800" b="0" i="0" u="none" strike="noStrike" baseline="0" dirty="0">
                <a:solidFill>
                  <a:srgbClr val="000000"/>
                </a:solidFill>
                <a:latin typeface="Times New Roman" panose="02020603050405020304" pitchFamily="18" charset="0"/>
              </a:rPr>
              <a:t>Pursuant to approved maintenance plans</a:t>
            </a:r>
          </a:p>
          <a:p>
            <a:pPr marL="1079500" marR="5080" lvl="1" indent="-457200">
              <a:lnSpc>
                <a:spcPct val="108000"/>
              </a:lnSpc>
              <a:spcBef>
                <a:spcPts val="600"/>
              </a:spcBef>
              <a:buFont typeface="Courier New" panose="02070309020205020404" pitchFamily="49" charset="0"/>
              <a:buChar char="-"/>
              <a:tabLst>
                <a:tab pos="507365" algn="l"/>
                <a:tab pos="508000" algn="l"/>
              </a:tabLst>
            </a:pPr>
            <a:r>
              <a:rPr lang="en-US" sz="2800" b="0" i="0" u="none" strike="noStrike" baseline="0" dirty="0">
                <a:solidFill>
                  <a:srgbClr val="000000"/>
                </a:solidFill>
                <a:latin typeface="Times New Roman" panose="02020603050405020304" pitchFamily="18" charset="0"/>
              </a:rPr>
              <a:t>OR, if there are no approved maintenance plans for certain stormwater infrastructure, the permittee shall inspect that infrastructure at least 4 times annually, and after each rainstorm exceeding 1 inch of total rainfall, unless the NJ Stormwater BMP Manual recommends a less frequent schedule</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5691" y="232664"/>
            <a:ext cx="5451475" cy="574040"/>
          </a:xfrm>
          <a:prstGeom prst="rect">
            <a:avLst/>
          </a:prstGeom>
        </p:spPr>
        <p:txBody>
          <a:bodyPr vert="horz" wrap="square" lIns="0" tIns="12700" rIns="0" bIns="0" rtlCol="0">
            <a:spAutoFit/>
          </a:bodyPr>
          <a:lstStyle/>
          <a:p>
            <a:pPr marL="12700" algn="ctr">
              <a:lnSpc>
                <a:spcPct val="100000"/>
              </a:lnSpc>
              <a:spcBef>
                <a:spcPts val="100"/>
              </a:spcBef>
            </a:pPr>
            <a:r>
              <a:rPr lang="en-US" spc="-10" dirty="0"/>
              <a:t>What to look for?</a:t>
            </a:r>
            <a:endParaRPr spc="-10" dirty="0"/>
          </a:p>
        </p:txBody>
      </p:sp>
      <p:sp>
        <p:nvSpPr>
          <p:cNvPr id="5" name="object 3"/>
          <p:cNvSpPr txBox="1"/>
          <p:nvPr/>
        </p:nvSpPr>
        <p:spPr>
          <a:xfrm>
            <a:off x="304800" y="981471"/>
            <a:ext cx="8534400" cy="5343129"/>
          </a:xfrm>
          <a:prstGeom prst="rect">
            <a:avLst/>
          </a:prstGeom>
        </p:spPr>
        <p:txBody>
          <a:bodyPr vert="horz" wrap="square" lIns="0" tIns="140335" rIns="0" bIns="0" rtlCol="0">
            <a:spAutoFit/>
          </a:bodyPr>
          <a:lstStyle/>
          <a:p>
            <a:pPr marL="508000" marR="5080" indent="-342900">
              <a:spcBef>
                <a:spcPts val="600"/>
              </a:spcBef>
              <a:buClr>
                <a:srgbClr val="C00000"/>
              </a:buClr>
              <a:buChar char="•"/>
              <a:tabLst>
                <a:tab pos="507365" algn="l"/>
                <a:tab pos="508000" algn="l"/>
              </a:tabLst>
            </a:pPr>
            <a:r>
              <a:rPr lang="en-US" sz="2400" dirty="0">
                <a:latin typeface="Times New Roman" panose="02020603050405020304" pitchFamily="18" charset="0"/>
                <a:cs typeface="Times New Roman" panose="02020603050405020304" pitchFamily="18" charset="0"/>
              </a:rPr>
              <a:t>Is there erosion of the side slopes, basin bottom, or shoreline?</a:t>
            </a:r>
          </a:p>
          <a:p>
            <a:pPr marL="508000" marR="17780" indent="-342900">
              <a:spcBef>
                <a:spcPts val="600"/>
              </a:spcBef>
              <a:buClr>
                <a:srgbClr val="C00000"/>
              </a:buClr>
              <a:buChar char="•"/>
              <a:tabLst>
                <a:tab pos="507365" algn="l"/>
                <a:tab pos="508000" algn="l"/>
              </a:tabLst>
            </a:pPr>
            <a:r>
              <a:rPr lang="en-US" sz="2400" dirty="0">
                <a:latin typeface="Times New Roman" panose="02020603050405020304" pitchFamily="18" charset="0"/>
                <a:cs typeface="Times New Roman" panose="02020603050405020304" pitchFamily="18" charset="0"/>
              </a:rPr>
              <a:t>Is there sediment accumulation in the forebay or basin?</a:t>
            </a:r>
          </a:p>
          <a:p>
            <a:pPr marL="508000" marR="17780" indent="-342900">
              <a:spcBef>
                <a:spcPts val="600"/>
              </a:spcBef>
              <a:buClr>
                <a:srgbClr val="C00000"/>
              </a:buClr>
              <a:buFontTx/>
              <a:buChar char="•"/>
              <a:tabLst>
                <a:tab pos="507365" algn="l"/>
                <a:tab pos="508000" algn="l"/>
              </a:tabLst>
            </a:pPr>
            <a:r>
              <a:rPr lang="en-US" sz="2400" spc="-5" dirty="0">
                <a:latin typeface="Times New Roman" panose="02020603050405020304" pitchFamily="18" charset="0"/>
                <a:cs typeface="Times New Roman" panose="02020603050405020304" pitchFamily="18" charset="0"/>
              </a:rPr>
              <a:t>Are the inlets and outlet devices free of debris and operational?</a:t>
            </a:r>
          </a:p>
          <a:p>
            <a:pPr marL="508000" marR="17780" indent="-342900">
              <a:spcBef>
                <a:spcPts val="600"/>
              </a:spcBef>
              <a:buClr>
                <a:srgbClr val="C00000"/>
              </a:buClr>
              <a:buFontTx/>
              <a:buChar char="•"/>
              <a:tabLst>
                <a:tab pos="507365" algn="l"/>
                <a:tab pos="508000" algn="l"/>
              </a:tabLst>
            </a:pPr>
            <a:r>
              <a:rPr lang="en-US" sz="2400" spc="-5" dirty="0">
                <a:latin typeface="Times New Roman" panose="02020603050405020304" pitchFamily="18" charset="0"/>
                <a:cs typeface="Times New Roman" panose="02020603050405020304" pitchFamily="18" charset="0"/>
              </a:rPr>
              <a:t>Is the concrete low-flow channel clogged or broken?</a:t>
            </a:r>
          </a:p>
          <a:p>
            <a:pPr marL="508000" marR="17780" indent="-342900">
              <a:spcBef>
                <a:spcPts val="600"/>
              </a:spcBef>
              <a:buClr>
                <a:srgbClr val="C00000"/>
              </a:buClr>
              <a:buFontTx/>
              <a:buChar char="•"/>
              <a:tabLst>
                <a:tab pos="507365" algn="l"/>
                <a:tab pos="508000" algn="l"/>
              </a:tabLst>
            </a:pPr>
            <a:r>
              <a:rPr lang="en-US" sz="2400" spc="-5" dirty="0">
                <a:latin typeface="Times New Roman" panose="02020603050405020304" pitchFamily="18" charset="0"/>
                <a:cs typeface="Times New Roman" panose="02020603050405020304" pitchFamily="18" charset="0"/>
              </a:rPr>
              <a:t>Is there standing water (detention or infiltration basin)?</a:t>
            </a:r>
          </a:p>
          <a:p>
            <a:pPr marL="508000" marR="17780" indent="-342900">
              <a:spcBef>
                <a:spcPts val="600"/>
              </a:spcBef>
              <a:buClr>
                <a:srgbClr val="C00000"/>
              </a:buClr>
              <a:buFontTx/>
              <a:buChar char="•"/>
              <a:tabLst>
                <a:tab pos="507365" algn="l"/>
                <a:tab pos="508000" algn="l"/>
              </a:tabLst>
            </a:pPr>
            <a:r>
              <a:rPr lang="en-US" sz="2400" spc="-5" dirty="0">
                <a:latin typeface="Times New Roman" panose="02020603050405020304" pitchFamily="18" charset="0"/>
                <a:cs typeface="Times New Roman" panose="02020603050405020304" pitchFamily="18" charset="0"/>
              </a:rPr>
              <a:t>Is the evidence of nutrient enrichment (retention basin)?</a:t>
            </a:r>
          </a:p>
          <a:p>
            <a:pPr marL="508000" marR="17780" indent="-342900">
              <a:spcBef>
                <a:spcPts val="600"/>
              </a:spcBef>
              <a:buClr>
                <a:srgbClr val="C00000"/>
              </a:buClr>
              <a:buFontTx/>
              <a:buChar char="•"/>
              <a:tabLst>
                <a:tab pos="507365" algn="l"/>
                <a:tab pos="508000" algn="l"/>
              </a:tabLst>
            </a:pPr>
            <a:r>
              <a:rPr lang="en-US" sz="2400" spc="-5" dirty="0">
                <a:latin typeface="Times New Roman" panose="02020603050405020304" pitchFamily="18" charset="0"/>
                <a:cs typeface="Times New Roman" panose="02020603050405020304" pitchFamily="18" charset="0"/>
              </a:rPr>
              <a:t>Are there </a:t>
            </a:r>
            <a:r>
              <a:rPr lang="en-US" sz="2400" spc="-5" dirty="0" err="1">
                <a:latin typeface="Times New Roman" panose="02020603050405020304" pitchFamily="18" charset="0"/>
                <a:cs typeface="Times New Roman" panose="02020603050405020304" pitchFamily="18" charset="0"/>
              </a:rPr>
              <a:t>floatables</a:t>
            </a:r>
            <a:r>
              <a:rPr lang="en-US" sz="2400" spc="-5" dirty="0">
                <a:latin typeface="Times New Roman" panose="02020603050405020304" pitchFamily="18" charset="0"/>
                <a:cs typeface="Times New Roman" panose="02020603050405020304" pitchFamily="18" charset="0"/>
              </a:rPr>
              <a:t> accumulated in the basin?</a:t>
            </a:r>
            <a:endParaRPr lang="en-US" sz="2400" dirty="0">
              <a:latin typeface="Times New Roman" panose="02020603050405020304" pitchFamily="18" charset="0"/>
              <a:cs typeface="Times New Roman" panose="02020603050405020304" pitchFamily="18" charset="0"/>
            </a:endParaRPr>
          </a:p>
          <a:p>
            <a:pPr marL="508000" marR="552450" indent="-342900">
              <a:spcBef>
                <a:spcPts val="600"/>
              </a:spcBef>
              <a:buClr>
                <a:srgbClr val="C00000"/>
              </a:buClr>
              <a:buChar char="•"/>
              <a:tabLst>
                <a:tab pos="507365" algn="l"/>
                <a:tab pos="508000" algn="l"/>
              </a:tabLst>
            </a:pPr>
            <a:r>
              <a:rPr lang="en-US" sz="2400" spc="-5" dirty="0">
                <a:latin typeface="Times New Roman" panose="02020603050405020304" pitchFamily="18" charset="0"/>
                <a:cs typeface="Times New Roman" panose="02020603050405020304" pitchFamily="18" charset="0"/>
              </a:rPr>
              <a:t>Is the grass healthy?  Are there bare spots?  (detention basin)</a:t>
            </a:r>
          </a:p>
          <a:p>
            <a:pPr marL="508000" marR="552450" indent="-342900">
              <a:spcBef>
                <a:spcPts val="600"/>
              </a:spcBef>
              <a:buClr>
                <a:srgbClr val="C00000"/>
              </a:buClr>
              <a:buChar char="•"/>
              <a:tabLst>
                <a:tab pos="507365" algn="l"/>
                <a:tab pos="508000" algn="l"/>
              </a:tabLst>
            </a:pPr>
            <a:r>
              <a:rPr lang="en-US" sz="2400" spc="-5" dirty="0">
                <a:latin typeface="Times New Roman" panose="02020603050405020304" pitchFamily="18" charset="0"/>
                <a:cs typeface="Times New Roman" panose="02020603050405020304" pitchFamily="18" charset="0"/>
              </a:rPr>
              <a:t>Are there undesirable weeds or woody vegetation? (detention or retention)</a:t>
            </a:r>
          </a:p>
          <a:p>
            <a:pPr marL="508000" marR="414020" indent="-342900">
              <a:spcBef>
                <a:spcPts val="600"/>
              </a:spcBef>
              <a:buClr>
                <a:srgbClr val="C00000"/>
              </a:buClr>
              <a:buChar char="•"/>
              <a:tabLst>
                <a:tab pos="507365" algn="l"/>
                <a:tab pos="508000" algn="l"/>
              </a:tabLst>
            </a:pPr>
            <a:r>
              <a:rPr lang="en-US" sz="2400" dirty="0">
                <a:latin typeface="Times New Roman" panose="02020603050405020304" pitchFamily="18" charset="0"/>
                <a:cs typeface="Times New Roman" panose="02020603050405020304" pitchFamily="18" charset="0"/>
              </a:rPr>
              <a:t>Is there evidence of geese?</a:t>
            </a:r>
          </a:p>
          <a:p>
            <a:pPr marL="508000" marR="414020" indent="-342900">
              <a:spcBef>
                <a:spcPts val="600"/>
              </a:spcBef>
              <a:buClr>
                <a:srgbClr val="C00000"/>
              </a:buClr>
              <a:buChar char="•"/>
              <a:tabLst>
                <a:tab pos="507365" algn="l"/>
                <a:tab pos="508000" algn="l"/>
              </a:tabLst>
            </a:pPr>
            <a:r>
              <a:rPr lang="en-US" sz="2400" dirty="0">
                <a:latin typeface="Times New Roman" panose="02020603050405020304" pitchFamily="18" charset="0"/>
                <a:cs typeface="Times New Roman" panose="02020603050405020304" pitchFamily="18" charset="0"/>
              </a:rPr>
              <a:t>Is there a healthy vegetative buffer? (retention basin)</a:t>
            </a:r>
          </a:p>
        </p:txBody>
      </p:sp>
    </p:spTree>
    <p:extLst>
      <p:ext uri="{BB962C8B-B14F-4D97-AF65-F5344CB8AC3E}">
        <p14:creationId xmlns:p14="http://schemas.microsoft.com/office/powerpoint/2010/main" val="27366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1600200"/>
            <a:ext cx="8305800" cy="3886200"/>
          </a:xfrm>
          <a:prstGeom prst="rect">
            <a:avLst/>
          </a:prstGeom>
          <a:noFill/>
          <a:ln w="9525">
            <a:noFill/>
            <a:miter lim="800000"/>
            <a:headEnd/>
            <a:tailEnd/>
          </a:ln>
        </p:spPr>
        <p:txBody>
          <a:bodyPr/>
          <a:lstStyle/>
          <a:p>
            <a:pPr marL="742950" lvl="1" indent="-285750" eaLnBrk="1" hangingPunct="1">
              <a:lnSpc>
                <a:spcPct val="80000"/>
              </a:lnSpc>
              <a:spcBef>
                <a:spcPct val="20000"/>
              </a:spcBef>
              <a:buSzPct val="70000"/>
              <a:buFont typeface="Wingdings" pitchFamily="2" charset="2"/>
              <a:buNone/>
            </a:pPr>
            <a:endParaRPr lang="en-US" sz="2800" dirty="0">
              <a:latin typeface="Times New Roman" pitchFamily="18" charset="0"/>
            </a:endParaRPr>
          </a:p>
        </p:txBody>
      </p:sp>
      <p:sp>
        <p:nvSpPr>
          <p:cNvPr id="7" name="Rectangle 2"/>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Storm Drain Inlet …</a:t>
            </a:r>
          </a:p>
        </p:txBody>
      </p:sp>
      <p:sp>
        <p:nvSpPr>
          <p:cNvPr id="5" name="TextBox 4">
            <a:extLst>
              <a:ext uri="{FF2B5EF4-FFF2-40B4-BE49-F238E27FC236}">
                <a16:creationId xmlns:a16="http://schemas.microsoft.com/office/drawing/2014/main" id="{1E2BF119-FB9F-6E18-3CA5-E9B9AA78944E}"/>
              </a:ext>
            </a:extLst>
          </p:cNvPr>
          <p:cNvSpPr txBox="1"/>
          <p:nvPr/>
        </p:nvSpPr>
        <p:spPr>
          <a:xfrm>
            <a:off x="457200" y="990600"/>
            <a:ext cx="8229600" cy="1163973"/>
          </a:xfrm>
          <a:prstGeom prst="rect">
            <a:avLst/>
          </a:prstGeom>
          <a:noFill/>
        </p:spPr>
        <p:txBody>
          <a:bodyPr wrap="square">
            <a:spAutoFit/>
          </a:bodyPr>
          <a:lstStyle/>
          <a:p>
            <a:pPr>
              <a:lnSpc>
                <a:spcPct val="108000"/>
              </a:lnSpc>
            </a:pPr>
            <a:r>
              <a:rPr lang="en-US" sz="2200" b="0" i="0" u="none" strike="noStrike" baseline="0" dirty="0">
                <a:solidFill>
                  <a:srgbClr val="000000"/>
                </a:solidFill>
                <a:latin typeface="Times New Roman" panose="02020603050405020304" pitchFamily="18" charset="0"/>
              </a:rPr>
              <a:t>means the point of entry into the storm drain system and is, where a catch basin is present, the uppermost portion (or cover) of a catch basin.</a:t>
            </a:r>
          </a:p>
        </p:txBody>
      </p:sp>
      <p:pic>
        <p:nvPicPr>
          <p:cNvPr id="1026" name="Picture 2" descr="Storm Drain Repair New Jersey, NJ | Storm Drains">
            <a:extLst>
              <a:ext uri="{FF2B5EF4-FFF2-40B4-BE49-F238E27FC236}">
                <a16:creationId xmlns:a16="http://schemas.microsoft.com/office/drawing/2014/main" id="{F0CE7790-5307-7468-2A37-67FEC9591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9280"/>
            <a:ext cx="3612919" cy="3612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CETON, NJ USA - NOVENBER 12, 2019: Cast-iron Sewer Manhole Near a Road  in Princeton, New Jersey Editorial Stock Image - Image of sewer, drain:  181832074">
            <a:extLst>
              <a:ext uri="{FF2B5EF4-FFF2-40B4-BE49-F238E27FC236}">
                <a16:creationId xmlns:a16="http://schemas.microsoft.com/office/drawing/2014/main" id="{DC674992-881A-9487-ED59-352167D0F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559281"/>
            <a:ext cx="5429250" cy="361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510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F6A9-DD5C-44B2-8BE0-97C90A181365}"/>
              </a:ext>
            </a:extLst>
          </p:cNvPr>
          <p:cNvSpPr>
            <a:spLocks noGrp="1"/>
          </p:cNvSpPr>
          <p:nvPr>
            <p:ph type="title"/>
          </p:nvPr>
        </p:nvSpPr>
        <p:spPr>
          <a:xfrm>
            <a:off x="343058" y="232664"/>
            <a:ext cx="8456930" cy="553998"/>
          </a:xfrm>
        </p:spPr>
        <p:txBody>
          <a:bodyPr/>
          <a:lstStyle/>
          <a:p>
            <a:pPr algn="ctr"/>
            <a:r>
              <a:rPr lang="en-US" dirty="0"/>
              <a:t>Who does inspections?</a:t>
            </a:r>
          </a:p>
        </p:txBody>
      </p:sp>
      <p:sp>
        <p:nvSpPr>
          <p:cNvPr id="3" name="Text Placeholder 2">
            <a:extLst>
              <a:ext uri="{FF2B5EF4-FFF2-40B4-BE49-F238E27FC236}">
                <a16:creationId xmlns:a16="http://schemas.microsoft.com/office/drawing/2014/main" id="{60244732-0F0C-4602-B03C-06DEF0DB15EF}"/>
              </a:ext>
            </a:extLst>
          </p:cNvPr>
          <p:cNvSpPr>
            <a:spLocks noGrp="1"/>
          </p:cNvSpPr>
          <p:nvPr>
            <p:ph type="body" idx="1"/>
          </p:nvPr>
        </p:nvSpPr>
        <p:spPr>
          <a:xfrm>
            <a:off x="612139" y="1277302"/>
            <a:ext cx="8303261" cy="3447098"/>
          </a:xfrm>
        </p:spPr>
        <p:txBody>
          <a:bodyPr/>
          <a:lstStyle/>
          <a:p>
            <a:r>
              <a:rPr lang="en-US" dirty="0">
                <a:latin typeface="Times New Roman" panose="02020603050405020304" pitchFamily="18" charset="0"/>
                <a:cs typeface="Times New Roman" panose="02020603050405020304" pitchFamily="18" charset="0"/>
              </a:rPr>
              <a:t>MS4 Permit requires municipalities to ensure that all stormwater facilities (public and private) are being maintained and operating as designed.</a:t>
            </a:r>
          </a:p>
          <a:p>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Municipality inspects public facilities</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Municipality require private facilities to be inspected by a stormwater professional</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Annual inspection reports are required</a:t>
            </a:r>
          </a:p>
        </p:txBody>
      </p:sp>
    </p:spTree>
    <p:extLst>
      <p:ext uri="{BB962C8B-B14F-4D97-AF65-F5344CB8AC3E}">
        <p14:creationId xmlns:p14="http://schemas.microsoft.com/office/powerpoint/2010/main" val="212068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32664"/>
            <a:ext cx="8763000" cy="536044"/>
          </a:xfrm>
          <a:prstGeom prst="rect">
            <a:avLst/>
          </a:prstGeom>
        </p:spPr>
        <p:txBody>
          <a:bodyPr vert="horz" wrap="square" lIns="0" tIns="12700" rIns="0" bIns="0" rtlCol="0">
            <a:spAutoFit/>
          </a:bodyPr>
          <a:lstStyle/>
          <a:p>
            <a:pPr marL="12700" algn="ctr">
              <a:lnSpc>
                <a:spcPct val="100000"/>
              </a:lnSpc>
              <a:spcBef>
                <a:spcPts val="100"/>
              </a:spcBef>
            </a:pPr>
            <a:r>
              <a:rPr lang="en-US" sz="3400" spc="-5" dirty="0"/>
              <a:t>Example </a:t>
            </a:r>
            <a:r>
              <a:rPr sz="3400" spc="-5" dirty="0"/>
              <a:t>Inspection</a:t>
            </a:r>
            <a:r>
              <a:rPr lang="en-US" sz="3400" spc="-5" dirty="0"/>
              <a:t> Form for Detention Basins</a:t>
            </a:r>
            <a:endParaRPr sz="3400" spc="-5" dirty="0"/>
          </a:p>
        </p:txBody>
      </p:sp>
      <p:pic>
        <p:nvPicPr>
          <p:cNvPr id="10" name="Picture 9">
            <a:extLst>
              <a:ext uri="{FF2B5EF4-FFF2-40B4-BE49-F238E27FC236}">
                <a16:creationId xmlns:a16="http://schemas.microsoft.com/office/drawing/2014/main" id="{7A19FCB4-32F5-E387-4340-0DD8C1C37F03}"/>
              </a:ext>
            </a:extLst>
          </p:cNvPr>
          <p:cNvPicPr>
            <a:picLocks noChangeAspect="1"/>
          </p:cNvPicPr>
          <p:nvPr/>
        </p:nvPicPr>
        <p:blipFill>
          <a:blip r:embed="rId3"/>
          <a:stretch>
            <a:fillRect/>
          </a:stretch>
        </p:blipFill>
        <p:spPr>
          <a:xfrm>
            <a:off x="4571999" y="990599"/>
            <a:ext cx="4278371" cy="5334001"/>
          </a:xfrm>
          <a:prstGeom prst="rect">
            <a:avLst/>
          </a:prstGeom>
        </p:spPr>
      </p:pic>
      <p:pic>
        <p:nvPicPr>
          <p:cNvPr id="12" name="Picture 11">
            <a:extLst>
              <a:ext uri="{FF2B5EF4-FFF2-40B4-BE49-F238E27FC236}">
                <a16:creationId xmlns:a16="http://schemas.microsoft.com/office/drawing/2014/main" id="{24B2647A-2B9F-D5B2-0FDF-378494214B02}"/>
              </a:ext>
            </a:extLst>
          </p:cNvPr>
          <p:cNvPicPr>
            <a:picLocks noChangeAspect="1"/>
          </p:cNvPicPr>
          <p:nvPr/>
        </p:nvPicPr>
        <p:blipFill>
          <a:blip r:embed="rId4"/>
          <a:stretch>
            <a:fillRect/>
          </a:stretch>
        </p:blipFill>
        <p:spPr>
          <a:xfrm>
            <a:off x="284105" y="990599"/>
            <a:ext cx="4085379" cy="5410201"/>
          </a:xfrm>
          <a:prstGeom prst="rect">
            <a:avLst/>
          </a:prstGeom>
        </p:spPr>
      </p:pic>
    </p:spTree>
    <p:extLst>
      <p:ext uri="{BB962C8B-B14F-4D97-AF65-F5344CB8AC3E}">
        <p14:creationId xmlns:p14="http://schemas.microsoft.com/office/powerpoint/2010/main" val="1440713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07A4BB-9882-EA05-4965-44A6C6093A8B}"/>
              </a:ext>
            </a:extLst>
          </p:cNvPr>
          <p:cNvPicPr>
            <a:picLocks noChangeAspect="1"/>
          </p:cNvPicPr>
          <p:nvPr/>
        </p:nvPicPr>
        <p:blipFill>
          <a:blip r:embed="rId2"/>
          <a:stretch>
            <a:fillRect/>
          </a:stretch>
        </p:blipFill>
        <p:spPr>
          <a:xfrm>
            <a:off x="0" y="1257096"/>
            <a:ext cx="9144000" cy="4343807"/>
          </a:xfrm>
          <a:prstGeom prst="rect">
            <a:avLst/>
          </a:prstGeom>
        </p:spPr>
      </p:pic>
    </p:spTree>
    <p:extLst>
      <p:ext uri="{BB962C8B-B14F-4D97-AF65-F5344CB8AC3E}">
        <p14:creationId xmlns:p14="http://schemas.microsoft.com/office/powerpoint/2010/main" val="1060500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EF40CC-8A20-F74D-5A41-EC3F45FBB9D8}"/>
              </a:ext>
            </a:extLst>
          </p:cNvPr>
          <p:cNvPicPr>
            <a:picLocks noChangeAspect="1"/>
          </p:cNvPicPr>
          <p:nvPr/>
        </p:nvPicPr>
        <p:blipFill>
          <a:blip r:embed="rId2"/>
          <a:stretch>
            <a:fillRect/>
          </a:stretch>
        </p:blipFill>
        <p:spPr>
          <a:xfrm>
            <a:off x="83128" y="1004888"/>
            <a:ext cx="9060872" cy="4152899"/>
          </a:xfrm>
          <a:prstGeom prst="rect">
            <a:avLst/>
          </a:prstGeom>
        </p:spPr>
      </p:pic>
    </p:spTree>
    <p:extLst>
      <p:ext uri="{BB962C8B-B14F-4D97-AF65-F5344CB8AC3E}">
        <p14:creationId xmlns:p14="http://schemas.microsoft.com/office/powerpoint/2010/main" val="2696543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BE38E-8EE2-BC02-2962-7A61CAAD9A52}"/>
              </a:ext>
            </a:extLst>
          </p:cNvPr>
          <p:cNvPicPr>
            <a:picLocks noChangeAspect="1"/>
          </p:cNvPicPr>
          <p:nvPr/>
        </p:nvPicPr>
        <p:blipFill>
          <a:blip r:embed="rId2"/>
          <a:stretch>
            <a:fillRect/>
          </a:stretch>
        </p:blipFill>
        <p:spPr>
          <a:xfrm>
            <a:off x="49884" y="914400"/>
            <a:ext cx="8927281" cy="4362450"/>
          </a:xfrm>
          <a:prstGeom prst="rect">
            <a:avLst/>
          </a:prstGeom>
        </p:spPr>
      </p:pic>
    </p:spTree>
    <p:extLst>
      <p:ext uri="{BB962C8B-B14F-4D97-AF65-F5344CB8AC3E}">
        <p14:creationId xmlns:p14="http://schemas.microsoft.com/office/powerpoint/2010/main" val="378233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7D0E4-3EA3-1CAF-32B4-414634AF2D1A}"/>
              </a:ext>
            </a:extLst>
          </p:cNvPr>
          <p:cNvPicPr>
            <a:picLocks noChangeAspect="1"/>
          </p:cNvPicPr>
          <p:nvPr/>
        </p:nvPicPr>
        <p:blipFill>
          <a:blip r:embed="rId2"/>
          <a:stretch>
            <a:fillRect/>
          </a:stretch>
        </p:blipFill>
        <p:spPr>
          <a:xfrm>
            <a:off x="62864" y="1295400"/>
            <a:ext cx="9018271" cy="3657600"/>
          </a:xfrm>
          <a:prstGeom prst="rect">
            <a:avLst/>
          </a:prstGeom>
        </p:spPr>
      </p:pic>
    </p:spTree>
    <p:extLst>
      <p:ext uri="{BB962C8B-B14F-4D97-AF65-F5344CB8AC3E}">
        <p14:creationId xmlns:p14="http://schemas.microsoft.com/office/powerpoint/2010/main" val="668166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7B54E-201F-243B-17D6-F5E50BE4A545}"/>
              </a:ext>
            </a:extLst>
          </p:cNvPr>
          <p:cNvPicPr>
            <a:picLocks noChangeAspect="1"/>
          </p:cNvPicPr>
          <p:nvPr/>
        </p:nvPicPr>
        <p:blipFill>
          <a:blip r:embed="rId2"/>
          <a:stretch>
            <a:fillRect/>
          </a:stretch>
        </p:blipFill>
        <p:spPr>
          <a:xfrm>
            <a:off x="112940" y="1219200"/>
            <a:ext cx="9071882" cy="4495800"/>
          </a:xfrm>
          <a:prstGeom prst="rect">
            <a:avLst/>
          </a:prstGeom>
        </p:spPr>
      </p:pic>
    </p:spTree>
    <p:extLst>
      <p:ext uri="{BB962C8B-B14F-4D97-AF65-F5344CB8AC3E}">
        <p14:creationId xmlns:p14="http://schemas.microsoft.com/office/powerpoint/2010/main" val="3499447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0F8281-369D-39E8-2120-316D6D534E65}"/>
              </a:ext>
            </a:extLst>
          </p:cNvPr>
          <p:cNvPicPr>
            <a:picLocks noChangeAspect="1"/>
          </p:cNvPicPr>
          <p:nvPr/>
        </p:nvPicPr>
        <p:blipFill>
          <a:blip r:embed="rId2"/>
          <a:stretch>
            <a:fillRect/>
          </a:stretch>
        </p:blipFill>
        <p:spPr>
          <a:xfrm>
            <a:off x="146216" y="1676400"/>
            <a:ext cx="8837740" cy="3043237"/>
          </a:xfrm>
          <a:prstGeom prst="rect">
            <a:avLst/>
          </a:prstGeom>
        </p:spPr>
      </p:pic>
    </p:spTree>
    <p:extLst>
      <p:ext uri="{BB962C8B-B14F-4D97-AF65-F5344CB8AC3E}">
        <p14:creationId xmlns:p14="http://schemas.microsoft.com/office/powerpoint/2010/main" val="2388241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BDEDB-AFD7-D6E5-758A-B5CCBF98F2C0}"/>
              </a:ext>
            </a:extLst>
          </p:cNvPr>
          <p:cNvPicPr>
            <a:picLocks noChangeAspect="1"/>
          </p:cNvPicPr>
          <p:nvPr/>
        </p:nvPicPr>
        <p:blipFill>
          <a:blip r:embed="rId2"/>
          <a:stretch>
            <a:fillRect/>
          </a:stretch>
        </p:blipFill>
        <p:spPr>
          <a:xfrm>
            <a:off x="162485" y="2057400"/>
            <a:ext cx="9039505" cy="2343150"/>
          </a:xfrm>
          <a:prstGeom prst="rect">
            <a:avLst/>
          </a:prstGeom>
        </p:spPr>
      </p:pic>
    </p:spTree>
    <p:extLst>
      <p:ext uri="{BB962C8B-B14F-4D97-AF65-F5344CB8AC3E}">
        <p14:creationId xmlns:p14="http://schemas.microsoft.com/office/powerpoint/2010/main" val="2163206082"/>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C8DF1-EF92-B456-5F2A-11C1EC3FFAE5}"/>
              </a:ext>
            </a:extLst>
          </p:cNvPr>
          <p:cNvPicPr>
            <a:picLocks noChangeAspect="1"/>
          </p:cNvPicPr>
          <p:nvPr/>
        </p:nvPicPr>
        <p:blipFill rotWithShape="1">
          <a:blip r:embed="rId2"/>
          <a:srcRect b="-1981" t="240"/>
          <a:stretch/>
        </p:blipFill>
        <p:spPr>
          <a:xfrm>
            <a:off x="20867" y="681184"/>
            <a:ext cx="9046933" cy="4695679"/>
          </a:xfrm>
          <a:prstGeom prst="rect">
            <a:avLst/>
          </a:prstGeom>
        </p:spPr>
      </p:pic>
    </p:spTree>
    <p:extLst>
      <p:ext uri="{BB962C8B-B14F-4D97-AF65-F5344CB8AC3E}">
        <p14:creationId xmlns:p14="http://schemas.microsoft.com/office/powerpoint/2010/main" val="110888658"/>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1600200"/>
            <a:ext cx="8305800" cy="3886200"/>
          </a:xfrm>
          <a:prstGeom prst="rect">
            <a:avLst/>
          </a:prstGeom>
          <a:noFill/>
          <a:ln w="9525">
            <a:noFill/>
            <a:miter lim="800000"/>
            <a:headEnd/>
            <a:tailEnd/>
          </a:ln>
        </p:spPr>
        <p:txBody>
          <a:bodyPr/>
          <a:lstStyle/>
          <a:p>
            <a:pPr eaLnBrk="1" hangingPunct="1" indent="-285750" lvl="1" marL="742950">
              <a:lnSpc>
                <a:spcPct val="80000"/>
              </a:lnSpc>
              <a:spcBef>
                <a:spcPct val="20000"/>
              </a:spcBef>
              <a:buSzPct val="70000"/>
              <a:buFont charset="2" pitchFamily="2" typeface="Wingdings"/>
              <a:buNone/>
            </a:pPr>
            <a:endParaRPr dirty="0" lang="en-US" sz="2800">
              <a:latin charset="0" pitchFamily="18" typeface="Times New Roman"/>
            </a:endParaRPr>
          </a:p>
        </p:txBody>
      </p:sp>
      <p:sp>
        <p:nvSpPr>
          <p:cNvPr id="7" name="Rectangle 2"/>
          <p:cNvSpPr>
            <a:spLocks noChangeArrowheads="1" noGrp="1"/>
          </p:cNvSpPr>
          <p:nvPr>
            <p:ph type="title"/>
          </p:nvPr>
        </p:nvSpPr>
        <p:spPr>
          <a:xfrm>
            <a:off x="343058" y="232664"/>
            <a:ext cx="8456930" cy="430887"/>
          </a:xfrm>
        </p:spPr>
        <p:txBody>
          <a:bodyPr>
            <a:spAutoFit/>
          </a:bodyPr>
          <a:lstStyle/>
          <a:p>
            <a:pPr algn="ctr"/>
            <a:r>
              <a:rPr b="1" dirty="0" lang="en-US" sz="2800">
                <a:solidFill>
                  <a:schemeClr val="tx1"/>
                </a:solidFill>
                <a:latin charset="0" pitchFamily="34" typeface="Arial"/>
                <a:cs charset="0" pitchFamily="34" typeface="Arial"/>
              </a:rPr>
              <a:t>Storm Drain Inlet Inspection and Cleaning</a:t>
            </a:r>
          </a:p>
        </p:txBody>
      </p:sp>
      <p:sp>
        <p:nvSpPr>
          <p:cNvPr id="3" name="TextBox 2">
            <a:extLst>
              <a:ext uri="{FF2B5EF4-FFF2-40B4-BE49-F238E27FC236}">
                <a16:creationId xmlns:a16="http://schemas.microsoft.com/office/drawing/2014/main" id="{88AD7BA7-2792-577A-2A48-7FB8954830B7}"/>
              </a:ext>
            </a:extLst>
          </p:cNvPr>
          <p:cNvSpPr txBox="1"/>
          <p:nvPr/>
        </p:nvSpPr>
        <p:spPr>
          <a:xfrm>
            <a:off x="228600" y="838200"/>
            <a:ext cx="8686800" cy="804900"/>
          </a:xfrm>
          <a:prstGeom prst="rect">
            <a:avLst/>
          </a:prstGeom>
          <a:noFill/>
        </p:spPr>
        <p:txBody>
          <a:bodyPr wrap="square">
            <a:spAutoFit/>
          </a:bodyPr>
          <a:lstStyle/>
          <a:p>
            <a:pPr indent="-457200" marL="457200">
              <a:lnSpc>
                <a:spcPct val="108000"/>
              </a:lnSpc>
              <a:spcAft>
                <a:spcPts val="2400"/>
              </a:spcAft>
              <a:buAutoNum type="arabicParenR"/>
            </a:pPr>
            <a:r>
              <a:rPr b="0" baseline="0" dirty="0" i="0" lang="en-US" strike="noStrike" sz="2200" u="none">
                <a:solidFill>
                  <a:srgbClr val="000000"/>
                </a:solidFill>
                <a:latin charset="0" panose="02020603050405020304" pitchFamily="18" typeface="Times New Roman"/>
              </a:rPr>
              <a:t>The permittee shall inspect, at a minimum of once per year, all storm drain inlets that it owns or operates</a:t>
            </a:r>
            <a:endParaRPr dirty="0" lang="en-US" sz="2200"/>
          </a:p>
        </p:txBody>
      </p:sp>
      <p:pic>
        <p:nvPicPr>
          <p:cNvPr id="2" name="Picture 4">
            <a:extLst>
              <a:ext uri="{FF2B5EF4-FFF2-40B4-BE49-F238E27FC236}">
                <a16:creationId xmlns:a16="http://schemas.microsoft.com/office/drawing/2014/main" id="{35DE2855-9FA2-F4B8-4F19-11FA3881A9BA}"/>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5898878" y="1447800"/>
            <a:ext cx="3256552" cy="24424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1A3281-8181-314A-E700-91377130A6F0}"/>
              </a:ext>
            </a:extLst>
          </p:cNvPr>
          <p:cNvSpPr txBox="1"/>
          <p:nvPr/>
        </p:nvSpPr>
        <p:spPr>
          <a:xfrm>
            <a:off x="228600" y="1799514"/>
            <a:ext cx="5638800" cy="4826642"/>
          </a:xfrm>
          <a:prstGeom prst="rect">
            <a:avLst/>
          </a:prstGeom>
          <a:noFill/>
        </p:spPr>
        <p:txBody>
          <a:bodyPr wrap="square">
            <a:spAutoFit/>
          </a:bodyPr>
          <a:lstStyle/>
          <a:p>
            <a:pPr indent="-457200" marL="457200">
              <a:lnSpc>
                <a:spcPct val="108000"/>
              </a:lnSpc>
              <a:buFont typeface="+mj-lt"/>
              <a:buAutoNum startAt="2" type="arabicParenR"/>
            </a:pPr>
            <a:r>
              <a:rPr b="0" baseline="0" dirty="0" i="0" lang="en-US" strike="noStrike" sz="2200" u="none">
                <a:solidFill>
                  <a:srgbClr val="000000"/>
                </a:solidFill>
                <a:latin charset="0" panose="02020603050405020304" pitchFamily="18" typeface="Times New Roman"/>
              </a:rPr>
              <a:t>The permittee shall develop, update, and implement a storm drain inlet cleaning and maintenance program. The program shall establish the conditions under which a storm drain inlet must be cleaned, and maintenance performed. Cleaning and maintenance shall be conducted, at a minimum, as frequently as necessary to ensure that sediment, trash, or other debris is removed as necessary to restrict it from entering the waters of the State; to eliminate recurring problems; and maintain proper function</a:t>
            </a:r>
            <a:endParaRPr dirty="0" lang="en-US" sz="2200"/>
          </a:p>
        </p:txBody>
      </p:sp>
      <p:pic>
        <p:nvPicPr>
          <p:cNvPr descr="Cards: Adopt a Catch Basin" id="2050" name="Picture 2">
            <a:extLst>
              <a:ext uri="{FF2B5EF4-FFF2-40B4-BE49-F238E27FC236}">
                <a16:creationId xmlns:a16="http://schemas.microsoft.com/office/drawing/2014/main" id="{0EA366A2-C06B-3328-AD75-ACAC93936A98}"/>
              </a:ext>
            </a:extLst>
          </p:cNvPr>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l="93" r="87"/>
          <a:stretch/>
        </p:blipFill>
        <p:spPr bwMode="auto">
          <a:xfrm>
            <a:off x="5919893" y="4038600"/>
            <a:ext cx="322410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619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7986" y="232664"/>
            <a:ext cx="5286375" cy="566822"/>
          </a:xfrm>
          <a:prstGeom prst="rect">
            <a:avLst/>
          </a:prstGeom>
        </p:spPr>
        <p:txBody>
          <a:bodyPr vert="horz" wrap="square" lIns="0" tIns="12700" rIns="0" bIns="0" rtlCol="0">
            <a:spAutoFit/>
          </a:bodyPr>
          <a:lstStyle/>
          <a:p>
            <a:pPr marL="12700" algn="ctr">
              <a:lnSpc>
                <a:spcPct val="100000"/>
              </a:lnSpc>
              <a:spcBef>
                <a:spcPts val="100"/>
              </a:spcBef>
            </a:pPr>
            <a:r>
              <a:rPr lang="en-US" spc="-10" dirty="0"/>
              <a:t> Types of Maintenance</a:t>
            </a:r>
            <a:endParaRPr spc="-15" dirty="0"/>
          </a:p>
        </p:txBody>
      </p:sp>
      <p:sp>
        <p:nvSpPr>
          <p:cNvPr id="3" name="object 3"/>
          <p:cNvSpPr txBox="1">
            <a:spLocks noGrp="1"/>
          </p:cNvSpPr>
          <p:nvPr>
            <p:ph type="body" idx="1"/>
          </p:nvPr>
        </p:nvSpPr>
        <p:spPr>
          <a:xfrm>
            <a:off x="612140" y="1231568"/>
            <a:ext cx="7693660" cy="5181098"/>
          </a:xfrm>
          <a:prstGeom prst="rect">
            <a:avLst/>
          </a:prstGeom>
        </p:spPr>
        <p:txBody>
          <a:bodyPr vert="horz" wrap="square" lIns="0" tIns="99695" rIns="0" bIns="0" rtlCol="0">
            <a:spAutoFit/>
          </a:bodyPr>
          <a:lstStyle/>
          <a:p>
            <a:pPr marL="355600" indent="-342900">
              <a:lnSpc>
                <a:spcPct val="108000"/>
              </a:lnSpc>
              <a:spcBef>
                <a:spcPts val="600"/>
              </a:spcBef>
              <a:spcAft>
                <a:spcPts val="600"/>
              </a:spcAft>
              <a:buClr>
                <a:srgbClr val="C00000"/>
              </a:buClr>
              <a:buChar char="•"/>
              <a:tabLst>
                <a:tab pos="354965" algn="l"/>
                <a:tab pos="355600" algn="l"/>
              </a:tabLst>
            </a:pPr>
            <a:r>
              <a:rPr spc="-5" dirty="0">
                <a:latin typeface="Times New Roman" panose="02020603050405020304" pitchFamily="18" charset="0"/>
                <a:cs typeface="Times New Roman" panose="02020603050405020304" pitchFamily="18" charset="0"/>
              </a:rPr>
              <a:t>Routine</a:t>
            </a:r>
            <a:r>
              <a:rPr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Maintenance</a:t>
            </a:r>
          </a:p>
          <a:p>
            <a:pPr marL="756285" lvl="1" indent="-286385">
              <a:lnSpc>
                <a:spcPct val="108000"/>
              </a:lnSpc>
              <a:spcBef>
                <a:spcPts val="600"/>
              </a:spcBef>
              <a:spcAft>
                <a:spcPts val="600"/>
              </a:spcAft>
              <a:buChar char="–"/>
              <a:tabLst>
                <a:tab pos="756920" algn="l"/>
              </a:tabLst>
            </a:pPr>
            <a:r>
              <a:rPr sz="2400" spc="-20" dirty="0">
                <a:latin typeface="Times New Roman" panose="02020603050405020304" pitchFamily="18" charset="0"/>
                <a:cs typeface="Times New Roman" panose="02020603050405020304" pitchFamily="18" charset="0"/>
              </a:rPr>
              <a:t>Vegetation</a:t>
            </a:r>
            <a:r>
              <a:rPr sz="2400" spc="-5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management</a:t>
            </a:r>
            <a:endParaRPr sz="2400"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600"/>
              </a:spcAft>
              <a:buChar char="–"/>
              <a:tabLst>
                <a:tab pos="756920" algn="l"/>
              </a:tabLst>
            </a:pPr>
            <a:r>
              <a:rPr sz="2400" spc="-5" dirty="0">
                <a:latin typeface="Times New Roman" panose="02020603050405020304" pitchFamily="18" charset="0"/>
                <a:cs typeface="Times New Roman" panose="02020603050405020304" pitchFamily="18" charset="0"/>
              </a:rPr>
              <a:t>Debris and litter</a:t>
            </a:r>
            <a:r>
              <a:rPr sz="2400" spc="-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removal</a:t>
            </a:r>
            <a:endParaRPr lang="en-US" sz="2400" spc="-5"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1800"/>
              </a:spcAft>
              <a:buFontTx/>
              <a:buChar char="–"/>
              <a:tabLst>
                <a:tab pos="756920" algn="l"/>
              </a:tabLst>
            </a:pPr>
            <a:r>
              <a:rPr lang="en-US" sz="2400" spc="-5" dirty="0">
                <a:latin typeface="Times New Roman" panose="02020603050405020304" pitchFamily="18" charset="0"/>
                <a:cs typeface="Times New Roman" panose="02020603050405020304" pitchFamily="18" charset="0"/>
              </a:rPr>
              <a:t>Mechanical components</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maintenance</a:t>
            </a:r>
          </a:p>
          <a:p>
            <a:pPr marL="355600" indent="-342900">
              <a:lnSpc>
                <a:spcPct val="108000"/>
              </a:lnSpc>
              <a:spcBef>
                <a:spcPts val="600"/>
              </a:spcBef>
              <a:spcAft>
                <a:spcPts val="600"/>
              </a:spcAft>
              <a:buClr>
                <a:srgbClr val="C00000"/>
              </a:buClr>
              <a:buChar char="•"/>
              <a:tabLst>
                <a:tab pos="354965" algn="l"/>
                <a:tab pos="355600" algn="l"/>
              </a:tabLst>
            </a:pPr>
            <a:r>
              <a:rPr lang="en-US" sz="2800" spc="-5" dirty="0">
                <a:latin typeface="Times New Roman" panose="02020603050405020304" pitchFamily="18" charset="0"/>
                <a:cs typeface="Times New Roman" panose="02020603050405020304" pitchFamily="18" charset="0"/>
              </a:rPr>
              <a:t>Non-Routine</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Maintenance</a:t>
            </a:r>
            <a:endParaRPr lang="en-US" sz="2800"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600"/>
              </a:spcAft>
              <a:buChar char="–"/>
              <a:tabLst>
                <a:tab pos="756920" algn="l"/>
              </a:tabLst>
            </a:pPr>
            <a:r>
              <a:rPr lang="en-US" sz="2400" spc="-5" dirty="0">
                <a:latin typeface="Times New Roman" panose="02020603050405020304" pitchFamily="18" charset="0"/>
                <a:cs typeface="Times New Roman" panose="02020603050405020304" pitchFamily="18" charset="0"/>
              </a:rPr>
              <a:t>Stabilization and erosion control</a:t>
            </a:r>
            <a:r>
              <a:rPr lang="en-US" sz="2400" spc="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repairs</a:t>
            </a:r>
            <a:endParaRPr lang="en-US" sz="2400"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600"/>
              </a:spcAft>
              <a:buChar char="–"/>
              <a:tabLst>
                <a:tab pos="756920" algn="l"/>
              </a:tabLst>
            </a:pPr>
            <a:r>
              <a:rPr lang="en-US" sz="2400" spc="-5" dirty="0">
                <a:latin typeface="Times New Roman" panose="02020603050405020304" pitchFamily="18" charset="0"/>
                <a:cs typeface="Times New Roman" panose="02020603050405020304" pitchFamily="18" charset="0"/>
              </a:rPr>
              <a:t>Sediment</a:t>
            </a:r>
            <a:r>
              <a:rPr lang="en-US" sz="2400" spc="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removal</a:t>
            </a:r>
            <a:endParaRPr lang="en-US" sz="2400"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600"/>
              </a:spcAft>
              <a:buChar char="–"/>
              <a:tabLst>
                <a:tab pos="756920" algn="l"/>
              </a:tabLst>
            </a:pPr>
            <a:r>
              <a:rPr lang="en-US" sz="2400" spc="-5" dirty="0">
                <a:latin typeface="Times New Roman" panose="02020603050405020304" pitchFamily="18" charset="0"/>
                <a:cs typeface="Times New Roman" panose="02020603050405020304" pitchFamily="18" charset="0"/>
              </a:rPr>
              <a:t>Outlet repair or</a:t>
            </a:r>
            <a:r>
              <a:rPr lang="en-US" sz="2400" spc="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replacement</a:t>
            </a:r>
            <a:endParaRPr lang="en-US" sz="2400" dirty="0">
              <a:latin typeface="Times New Roman" panose="02020603050405020304" pitchFamily="18" charset="0"/>
              <a:cs typeface="Times New Roman" panose="02020603050405020304" pitchFamily="18" charset="0"/>
            </a:endParaRPr>
          </a:p>
          <a:p>
            <a:pPr marL="756285" lvl="1" indent="-286385">
              <a:lnSpc>
                <a:spcPct val="108000"/>
              </a:lnSpc>
              <a:spcBef>
                <a:spcPts val="600"/>
              </a:spcBef>
              <a:spcAft>
                <a:spcPts val="600"/>
              </a:spcAft>
              <a:buClr>
                <a:srgbClr val="C00000"/>
              </a:buClr>
              <a:buChar char="–"/>
              <a:tabLst>
                <a:tab pos="756920" algn="l"/>
              </a:tabLst>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371600" y="2762504"/>
            <a:ext cx="6477000" cy="689291"/>
          </a:xfrm>
          <a:prstGeom prst="rect">
            <a:avLst/>
          </a:prstGeom>
        </p:spPr>
        <p:txBody>
          <a:bodyPr vert="horz" wrap="square" lIns="0" tIns="12065" rIns="0" bIns="0" rtlCol="0">
            <a:spAutoFit/>
          </a:bodyPr>
          <a:lstStyle/>
          <a:p>
            <a:pPr marL="12700" algn="ctr">
              <a:lnSpc>
                <a:spcPct val="100000"/>
              </a:lnSpc>
              <a:spcBef>
                <a:spcPts val="95"/>
              </a:spcBef>
            </a:pPr>
            <a:r>
              <a:rPr sz="4400" spc="-5" dirty="0">
                <a:latin typeface="Arial"/>
                <a:cs typeface="Arial"/>
              </a:rPr>
              <a:t>Routine</a:t>
            </a:r>
            <a:r>
              <a:rPr sz="4400" spc="-60" dirty="0">
                <a:latin typeface="Arial"/>
                <a:cs typeface="Arial"/>
              </a:rPr>
              <a:t> </a:t>
            </a:r>
            <a:r>
              <a:rPr sz="4400" spc="-5" dirty="0">
                <a:latin typeface="Arial"/>
                <a:cs typeface="Arial"/>
              </a:rPr>
              <a:t>Maintenance</a:t>
            </a:r>
            <a:endParaRPr sz="44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5940" y="1019047"/>
            <a:ext cx="8187690" cy="5333127"/>
          </a:xfrm>
          <a:prstGeom prst="rect">
            <a:avLst/>
          </a:prstGeom>
        </p:spPr>
        <p:txBody>
          <a:bodyPr vert="horz" wrap="square" lIns="0" tIns="12700" rIns="0" bIns="0" rtlCol="0">
            <a:spAutoFit/>
          </a:bodyPr>
          <a:lstStyle/>
          <a:p>
            <a:pPr marL="355600" indent="-342900">
              <a:lnSpc>
                <a:spcPct val="108000"/>
              </a:lnSpc>
              <a:spcBef>
                <a:spcPts val="600"/>
              </a:spcBef>
              <a:buChar char="•"/>
              <a:tabLst>
                <a:tab pos="354965" algn="l"/>
                <a:tab pos="355600" algn="l"/>
              </a:tabLst>
            </a:pPr>
            <a:r>
              <a:rPr sz="2800" spc="-20" dirty="0">
                <a:solidFill>
                  <a:srgbClr val="C00000"/>
                </a:solidFill>
                <a:latin typeface="Times New Roman" panose="02020603050405020304" pitchFamily="18" charset="0"/>
                <a:cs typeface="Times New Roman" panose="02020603050405020304" pitchFamily="18" charset="0"/>
              </a:rPr>
              <a:t>Vegetation</a:t>
            </a:r>
            <a:r>
              <a:rPr sz="2800" spc="-5" dirty="0">
                <a:solidFill>
                  <a:srgbClr val="C00000"/>
                </a:solidFill>
                <a:latin typeface="Times New Roman" panose="02020603050405020304" pitchFamily="18" charset="0"/>
                <a:cs typeface="Times New Roman" panose="02020603050405020304" pitchFamily="18" charset="0"/>
              </a:rPr>
              <a:t> management</a:t>
            </a:r>
            <a:endParaRPr sz="2800" dirty="0">
              <a:latin typeface="Times New Roman" panose="02020603050405020304" pitchFamily="18" charset="0"/>
              <a:cs typeface="Times New Roman" panose="02020603050405020304" pitchFamily="18" charset="0"/>
            </a:endParaRPr>
          </a:p>
          <a:p>
            <a:pPr marL="755650" marR="5080" lvl="1" indent="-285750">
              <a:spcAft>
                <a:spcPts val="600"/>
              </a:spcAft>
              <a:buChar char="–"/>
              <a:tabLst>
                <a:tab pos="756285" algn="l"/>
                <a:tab pos="756920" algn="l"/>
              </a:tabLst>
            </a:pPr>
            <a:r>
              <a:rPr sz="2400" dirty="0">
                <a:latin typeface="Times New Roman" panose="02020603050405020304" pitchFamily="18" charset="0"/>
                <a:cs typeface="Times New Roman" panose="02020603050405020304" pitchFamily="18" charset="0"/>
              </a:rPr>
              <a:t>Mowing should be done where/when it </a:t>
            </a:r>
            <a:r>
              <a:rPr sz="2400" spc="-5"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needed </a:t>
            </a:r>
            <a:r>
              <a:rPr sz="2400" spc="-15" dirty="0">
                <a:latin typeface="Times New Roman" panose="02020603050405020304" pitchFamily="18" charset="0"/>
                <a:cs typeface="Times New Roman" panose="02020603050405020304" pitchFamily="18" charset="0"/>
              </a:rPr>
              <a:t>(traditionally,</a:t>
            </a:r>
            <a:r>
              <a:rPr sz="2400" spc="-1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14 </a:t>
            </a:r>
            <a:r>
              <a:rPr sz="2400" spc="-5" dirty="0">
                <a:latin typeface="Times New Roman" panose="02020603050405020304" pitchFamily="18" charset="0"/>
                <a:cs typeface="Times New Roman" panose="02020603050405020304" pitchFamily="18" charset="0"/>
              </a:rPr>
              <a:t>times </a:t>
            </a:r>
            <a:r>
              <a:rPr sz="2400" dirty="0">
                <a:latin typeface="Times New Roman" panose="02020603050405020304" pitchFamily="18" charset="0"/>
                <a:cs typeface="Times New Roman" panose="02020603050405020304" pitchFamily="18" charset="0"/>
              </a:rPr>
              <a:t>per</a:t>
            </a:r>
            <a:r>
              <a:rPr sz="2400" spc="-7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year)</a:t>
            </a:r>
            <a:endParaRPr sz="2400" dirty="0">
              <a:latin typeface="Times New Roman" panose="02020603050405020304" pitchFamily="18" charset="0"/>
              <a:cs typeface="Times New Roman" panose="02020603050405020304" pitchFamily="18" charset="0"/>
            </a:endParaRPr>
          </a:p>
          <a:p>
            <a:pPr marL="756285" marR="336550" lvl="1" indent="-286385">
              <a:spcAft>
                <a:spcPts val="600"/>
              </a:spcAft>
              <a:buChar char="–"/>
              <a:tabLst>
                <a:tab pos="756285" algn="l"/>
                <a:tab pos="756920" algn="l"/>
              </a:tabLst>
            </a:pPr>
            <a:r>
              <a:rPr sz="2400" spc="-10" dirty="0">
                <a:latin typeface="Times New Roman" panose="02020603050405020304" pitchFamily="18" charset="0"/>
                <a:cs typeface="Times New Roman" panose="02020603050405020304" pitchFamily="18" charset="0"/>
              </a:rPr>
              <a:t>Effective </a:t>
            </a:r>
            <a:r>
              <a:rPr sz="2400" dirty="0">
                <a:latin typeface="Times New Roman" panose="02020603050405020304" pitchFamily="18" charset="0"/>
                <a:cs typeface="Times New Roman" panose="02020603050405020304" pitchFamily="18" charset="0"/>
              </a:rPr>
              <a:t>groundcovers must be kept </a:t>
            </a:r>
            <a:r>
              <a:rPr sz="2400" spc="-5" dirty="0">
                <a:latin typeface="Times New Roman" panose="02020603050405020304" pitchFamily="18" charset="0"/>
                <a:cs typeface="Times New Roman" panose="02020603050405020304" pitchFamily="18" charset="0"/>
              </a:rPr>
              <a:t>healthy to </a:t>
            </a:r>
            <a:r>
              <a:rPr sz="2400" dirty="0">
                <a:latin typeface="Times New Roman" panose="02020603050405020304" pitchFamily="18" charset="0"/>
                <a:cs typeface="Times New Roman" panose="02020603050405020304" pitchFamily="18" charset="0"/>
              </a:rPr>
              <a:t>prevent</a:t>
            </a:r>
            <a:r>
              <a:rPr sz="2400" spc="-1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erosion and damage </a:t>
            </a:r>
            <a:r>
              <a:rPr sz="2400" spc="-5" dirty="0">
                <a:latin typeface="Times New Roman" panose="02020603050405020304" pitchFamily="18" charset="0"/>
                <a:cs typeface="Times New Roman" panose="02020603050405020304" pitchFamily="18" charset="0"/>
              </a:rPr>
              <a:t>to the</a:t>
            </a:r>
            <a:r>
              <a:rPr sz="2400" spc="-9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355600" indent="-342900">
              <a:lnSpc>
                <a:spcPct val="108000"/>
              </a:lnSpc>
              <a:buChar char="•"/>
              <a:tabLst>
                <a:tab pos="354965" algn="l"/>
                <a:tab pos="355600" algn="l"/>
              </a:tabLst>
            </a:pPr>
            <a:r>
              <a:rPr sz="2800" spc="-5" dirty="0">
                <a:solidFill>
                  <a:srgbClr val="C00000"/>
                </a:solidFill>
                <a:latin typeface="Times New Roman" panose="02020603050405020304" pitchFamily="18" charset="0"/>
                <a:cs typeface="Times New Roman" panose="02020603050405020304" pitchFamily="18" charset="0"/>
              </a:rPr>
              <a:t>Debris and litter</a:t>
            </a:r>
            <a:r>
              <a:rPr sz="2800" spc="10" dirty="0">
                <a:solidFill>
                  <a:srgbClr val="C00000"/>
                </a:solidFill>
                <a:latin typeface="Times New Roman" panose="02020603050405020304" pitchFamily="18" charset="0"/>
                <a:cs typeface="Times New Roman" panose="02020603050405020304" pitchFamily="18" charset="0"/>
              </a:rPr>
              <a:t> </a:t>
            </a:r>
            <a:r>
              <a:rPr sz="2800" spc="-5" dirty="0">
                <a:solidFill>
                  <a:srgbClr val="C00000"/>
                </a:solidFill>
                <a:latin typeface="Times New Roman" panose="02020603050405020304" pitchFamily="18" charset="0"/>
                <a:cs typeface="Times New Roman" panose="02020603050405020304" pitchFamily="18" charset="0"/>
              </a:rPr>
              <a:t>removal</a:t>
            </a:r>
            <a:endParaRPr sz="2800" dirty="0">
              <a:latin typeface="Times New Roman" panose="02020603050405020304" pitchFamily="18" charset="0"/>
              <a:cs typeface="Times New Roman" panose="02020603050405020304" pitchFamily="18" charset="0"/>
            </a:endParaRPr>
          </a:p>
          <a:p>
            <a:pPr marL="756285" marR="21590" lvl="1" indent="-286385">
              <a:buChar char="–"/>
              <a:tabLst>
                <a:tab pos="756285" algn="l"/>
                <a:tab pos="756920" algn="l"/>
              </a:tabLst>
            </a:pPr>
            <a:r>
              <a:rPr sz="2400" spc="-5" dirty="0">
                <a:latin typeface="Times New Roman" panose="02020603050405020304" pitchFamily="18" charset="0"/>
                <a:cs typeface="Times New Roman" panose="02020603050405020304" pitchFamily="18" charset="0"/>
              </a:rPr>
              <a:t>Inlets </a:t>
            </a:r>
            <a:r>
              <a:rPr sz="2400" dirty="0">
                <a:latin typeface="Times New Roman" panose="02020603050405020304" pitchFamily="18" charset="0"/>
                <a:cs typeface="Times New Roman" panose="02020603050405020304" pitchFamily="18" charset="0"/>
              </a:rPr>
              <a:t>and </a:t>
            </a:r>
            <a:r>
              <a:rPr sz="2400" spc="-5" dirty="0">
                <a:latin typeface="Times New Roman" panose="02020603050405020304" pitchFamily="18" charset="0"/>
                <a:cs typeface="Times New Roman" panose="02020603050405020304" pitchFamily="18" charset="0"/>
              </a:rPr>
              <a:t>outlets </a:t>
            </a:r>
            <a:r>
              <a:rPr sz="2400" dirty="0">
                <a:latin typeface="Times New Roman" panose="02020603050405020304" pitchFamily="18" charset="0"/>
                <a:cs typeface="Times New Roman" panose="02020603050405020304" pitchFamily="18" charset="0"/>
              </a:rPr>
              <a:t>should be regularly cleared of debris and </a:t>
            </a:r>
            <a:r>
              <a:rPr sz="2400" spc="-5" dirty="0">
                <a:latin typeface="Times New Roman" panose="02020603050405020304" pitchFamily="18" charset="0"/>
                <a:cs typeface="Times New Roman" panose="02020603050405020304" pitchFamily="18" charset="0"/>
              </a:rPr>
              <a:t>litter</a:t>
            </a:r>
            <a:r>
              <a:rPr sz="2400" spc="-2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to  </a:t>
            </a:r>
            <a:r>
              <a:rPr sz="2400" dirty="0">
                <a:latin typeface="Times New Roman" panose="02020603050405020304" pitchFamily="18" charset="0"/>
                <a:cs typeface="Times New Roman" panose="02020603050405020304" pitchFamily="18" charset="0"/>
              </a:rPr>
              <a:t>prevent </a:t>
            </a:r>
            <a:r>
              <a:rPr sz="2400" spc="-5" dirty="0">
                <a:latin typeface="Times New Roman" panose="02020603050405020304" pitchFamily="18" charset="0"/>
                <a:cs typeface="Times New Roman" panose="02020603050405020304" pitchFamily="18" charset="0"/>
              </a:rPr>
              <a:t>obstructions </a:t>
            </a:r>
            <a:r>
              <a:rPr sz="2400" dirty="0">
                <a:latin typeface="Times New Roman" panose="02020603050405020304" pitchFamily="18" charset="0"/>
                <a:cs typeface="Times New Roman" panose="02020603050405020304" pitchFamily="18" charset="0"/>
              </a:rPr>
              <a:t>and reduced </a:t>
            </a:r>
            <a:r>
              <a:rPr sz="2400" spc="-5" dirty="0">
                <a:latin typeface="Times New Roman" panose="02020603050405020304" pitchFamily="18" charset="0"/>
                <a:cs typeface="Times New Roman" panose="02020603050405020304" pitchFamily="18" charset="0"/>
              </a:rPr>
              <a:t>efficiency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the</a:t>
            </a:r>
            <a:r>
              <a:rPr sz="2400" spc="-19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355600" indent="-342900">
              <a:lnSpc>
                <a:spcPct val="108000"/>
              </a:lnSpc>
              <a:spcBef>
                <a:spcPts val="600"/>
              </a:spcBef>
              <a:buChar char="•"/>
              <a:tabLst>
                <a:tab pos="354965" algn="l"/>
                <a:tab pos="355600" algn="l"/>
              </a:tabLst>
            </a:pPr>
            <a:r>
              <a:rPr sz="2800" spc="-5" dirty="0">
                <a:solidFill>
                  <a:srgbClr val="C00000"/>
                </a:solidFill>
                <a:latin typeface="Times New Roman" panose="02020603050405020304" pitchFamily="18" charset="0"/>
                <a:cs typeface="Times New Roman" panose="02020603050405020304" pitchFamily="18" charset="0"/>
              </a:rPr>
              <a:t>Mechanical components</a:t>
            </a:r>
            <a:r>
              <a:rPr sz="2800" spc="30" dirty="0">
                <a:solidFill>
                  <a:srgbClr val="C00000"/>
                </a:solidFill>
                <a:latin typeface="Times New Roman" panose="02020603050405020304" pitchFamily="18" charset="0"/>
                <a:cs typeface="Times New Roman" panose="02020603050405020304" pitchFamily="18" charset="0"/>
              </a:rPr>
              <a:t> </a:t>
            </a:r>
            <a:r>
              <a:rPr sz="2800" spc="-5" dirty="0">
                <a:solidFill>
                  <a:srgbClr val="C00000"/>
                </a:solidFill>
                <a:latin typeface="Times New Roman" panose="02020603050405020304" pitchFamily="18" charset="0"/>
                <a:cs typeface="Times New Roman" panose="02020603050405020304" pitchFamily="18" charset="0"/>
              </a:rPr>
              <a:t>maintenance</a:t>
            </a:r>
            <a:endParaRPr sz="2800" dirty="0">
              <a:latin typeface="Times New Roman" panose="02020603050405020304" pitchFamily="18" charset="0"/>
              <a:cs typeface="Times New Roman" panose="02020603050405020304" pitchFamily="18" charset="0"/>
            </a:endParaRPr>
          </a:p>
          <a:p>
            <a:pPr marL="756285" marR="143510" lvl="1" indent="-286385">
              <a:spcAft>
                <a:spcPts val="600"/>
              </a:spcAft>
              <a:buChar char="–"/>
              <a:tabLst>
                <a:tab pos="756285" algn="l"/>
                <a:tab pos="756920" algn="l"/>
              </a:tabLst>
            </a:pPr>
            <a:r>
              <a:rPr sz="2400" spc="-5" dirty="0">
                <a:latin typeface="Times New Roman" panose="02020603050405020304" pitchFamily="18" charset="0"/>
                <a:cs typeface="Times New Roman" panose="02020603050405020304" pitchFamily="18" charset="0"/>
              </a:rPr>
              <a:t>All </a:t>
            </a:r>
            <a:r>
              <a:rPr sz="2400" dirty="0">
                <a:latin typeface="Times New Roman" panose="02020603050405020304" pitchFamily="18" charset="0"/>
                <a:cs typeface="Times New Roman" panose="02020603050405020304" pitchFamily="18" charset="0"/>
              </a:rPr>
              <a:t>mechanical </a:t>
            </a:r>
            <a:r>
              <a:rPr sz="2400" spc="-5" dirty="0">
                <a:latin typeface="Times New Roman" panose="02020603050405020304" pitchFamily="18" charset="0"/>
                <a:cs typeface="Times New Roman" panose="02020603050405020304" pitchFamily="18" charset="0"/>
              </a:rPr>
              <a:t>equipment, </a:t>
            </a:r>
            <a:r>
              <a:rPr sz="2400" dirty="0">
                <a:latin typeface="Times New Roman" panose="02020603050405020304" pitchFamily="18" charset="0"/>
                <a:cs typeface="Times New Roman" panose="02020603050405020304" pitchFamily="18" charset="0"/>
              </a:rPr>
              <a:t>such as gates, </a:t>
            </a:r>
            <a:r>
              <a:rPr sz="2400" spc="-5" dirty="0">
                <a:latin typeface="Times New Roman" panose="02020603050405020304" pitchFamily="18" charset="0"/>
                <a:cs typeface="Times New Roman" panose="02020603050405020304" pitchFamily="18" charset="0"/>
              </a:rPr>
              <a:t>valves, </a:t>
            </a:r>
            <a:r>
              <a:rPr sz="2400" dirty="0">
                <a:latin typeface="Times New Roman" panose="02020603050405020304" pitchFamily="18" charset="0"/>
                <a:cs typeface="Times New Roman" panose="02020603050405020304" pitchFamily="18" charset="0"/>
              </a:rPr>
              <a:t>locks, or </a:t>
            </a:r>
            <a:r>
              <a:rPr sz="2400" spc="-5" dirty="0">
                <a:latin typeface="Times New Roman" panose="02020603050405020304" pitchFamily="18" charset="0"/>
                <a:cs typeface="Times New Roman" panose="02020603050405020304" pitchFamily="18" charset="0"/>
              </a:rPr>
              <a:t>other  </a:t>
            </a:r>
            <a:r>
              <a:rPr sz="2400" dirty="0">
                <a:latin typeface="Times New Roman" panose="02020603050405020304" pitchFamily="18" charset="0"/>
                <a:cs typeface="Times New Roman" panose="02020603050405020304" pitchFamily="18" charset="0"/>
              </a:rPr>
              <a:t>components must be kept </a:t>
            </a:r>
            <a:r>
              <a:rPr sz="2400" spc="-5" dirty="0">
                <a:latin typeface="Times New Roman" panose="02020603050405020304" pitchFamily="18" charset="0"/>
                <a:cs typeface="Times New Roman" panose="02020603050405020304" pitchFamily="18" charset="0"/>
              </a:rPr>
              <a:t>in </a:t>
            </a:r>
            <a:r>
              <a:rPr sz="2400" dirty="0">
                <a:latin typeface="Times New Roman" panose="02020603050405020304" pitchFamily="18" charset="0"/>
                <a:cs typeface="Times New Roman" panose="02020603050405020304" pitchFamily="18" charset="0"/>
              </a:rPr>
              <a:t>working order should an</a:t>
            </a:r>
            <a:r>
              <a:rPr sz="2400" spc="-22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emergency  arise</a:t>
            </a:r>
          </a:p>
        </p:txBody>
      </p:sp>
      <p:sp>
        <p:nvSpPr>
          <p:cNvPr id="5" name="object 2"/>
          <p:cNvSpPr txBox="1">
            <a:spLocks noGrp="1"/>
          </p:cNvSpPr>
          <p:nvPr>
            <p:ph type="title"/>
          </p:nvPr>
        </p:nvSpPr>
        <p:spPr>
          <a:xfrm>
            <a:off x="819785" y="228600"/>
            <a:ext cx="7620000" cy="566822"/>
          </a:xfrm>
          <a:prstGeom prst="rect">
            <a:avLst/>
          </a:prstGeom>
        </p:spPr>
        <p:txBody>
          <a:bodyPr vert="horz" wrap="square" lIns="0" tIns="12700" rIns="0" bIns="0" rtlCol="0">
            <a:spAutoFit/>
          </a:bodyPr>
          <a:lstStyle/>
          <a:p>
            <a:pPr marL="12700" algn="ctr">
              <a:lnSpc>
                <a:spcPct val="100000"/>
              </a:lnSpc>
              <a:spcBef>
                <a:spcPts val="100"/>
              </a:spcBef>
            </a:pPr>
            <a:r>
              <a:rPr lang="en-US" spc="-10" dirty="0"/>
              <a:t>Routine </a:t>
            </a:r>
            <a:r>
              <a:rPr spc="-10" dirty="0"/>
              <a:t>Maintenance</a:t>
            </a:r>
            <a:r>
              <a:rPr spc="-30" dirty="0"/>
              <a:t> </a:t>
            </a:r>
            <a:r>
              <a:rPr spc="-15" dirty="0"/>
              <a:t>Requirements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3234" y="232664"/>
            <a:ext cx="4116070" cy="574040"/>
          </a:xfrm>
          <a:prstGeom prst="rect">
            <a:avLst/>
          </a:prstGeom>
        </p:spPr>
        <p:txBody>
          <a:bodyPr vert="horz" wrap="square" lIns="0" tIns="12700" rIns="0" bIns="0" rtlCol="0">
            <a:spAutoFit/>
          </a:bodyPr>
          <a:lstStyle/>
          <a:p>
            <a:pPr marL="12700">
              <a:lnSpc>
                <a:spcPct val="100000"/>
              </a:lnSpc>
              <a:spcBef>
                <a:spcPts val="100"/>
              </a:spcBef>
            </a:pPr>
            <a:r>
              <a:rPr spc="-10" dirty="0"/>
              <a:t>Routine</a:t>
            </a:r>
            <a:r>
              <a:rPr spc="-80" dirty="0"/>
              <a:t> </a:t>
            </a:r>
            <a:r>
              <a:rPr spc="-10" dirty="0"/>
              <a:t>Maintenance</a:t>
            </a:r>
          </a:p>
        </p:txBody>
      </p:sp>
      <p:sp>
        <p:nvSpPr>
          <p:cNvPr id="3" name="object 3"/>
          <p:cNvSpPr/>
          <p:nvPr/>
        </p:nvSpPr>
        <p:spPr>
          <a:xfrm>
            <a:off x="5105400" y="1371600"/>
            <a:ext cx="3528717" cy="47243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85800" y="3581400"/>
            <a:ext cx="3962399" cy="29717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5800" y="838200"/>
            <a:ext cx="3962399" cy="29717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2209800"/>
            <a:ext cx="4571999" cy="3428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11510" y="232664"/>
            <a:ext cx="7319645" cy="1133644"/>
          </a:xfrm>
          <a:prstGeom prst="rect">
            <a:avLst/>
          </a:prstGeom>
        </p:spPr>
        <p:txBody>
          <a:bodyPr vert="horz" wrap="square" lIns="0" tIns="12700" rIns="0" bIns="0" rtlCol="0">
            <a:spAutoFit/>
          </a:bodyPr>
          <a:lstStyle/>
          <a:p>
            <a:pPr marL="12700" algn="ctr">
              <a:lnSpc>
                <a:spcPct val="100000"/>
              </a:lnSpc>
              <a:spcBef>
                <a:spcPts val="100"/>
              </a:spcBef>
            </a:pPr>
            <a:r>
              <a:rPr lang="en-US" sz="3600" b="1" spc="-5" dirty="0">
                <a:solidFill>
                  <a:srgbClr val="C00000"/>
                </a:solidFill>
                <a:cs typeface="Calibri"/>
              </a:rPr>
              <a:t>Routine Maintenance for </a:t>
            </a:r>
          </a:p>
          <a:p>
            <a:pPr marL="12700" algn="ctr">
              <a:lnSpc>
                <a:spcPct val="100000"/>
              </a:lnSpc>
              <a:spcBef>
                <a:spcPts val="100"/>
              </a:spcBef>
            </a:pPr>
            <a:r>
              <a:rPr sz="3600" b="1" spc="-5" dirty="0">
                <a:solidFill>
                  <a:srgbClr val="C00000"/>
                </a:solidFill>
                <a:latin typeface="Calibri"/>
                <a:cs typeface="Calibri"/>
              </a:rPr>
              <a:t>Mechanical </a:t>
            </a:r>
            <a:r>
              <a:rPr sz="3600" b="1" spc="-10" dirty="0">
                <a:solidFill>
                  <a:srgbClr val="C00000"/>
                </a:solidFill>
                <a:latin typeface="Calibri"/>
                <a:cs typeface="Calibri"/>
              </a:rPr>
              <a:t>Components</a:t>
            </a:r>
            <a:endParaRPr sz="3600" dirty="0">
              <a:latin typeface="Calibri"/>
              <a:cs typeface="Calibri"/>
            </a:endParaRPr>
          </a:p>
        </p:txBody>
      </p:sp>
      <p:sp>
        <p:nvSpPr>
          <p:cNvPr id="4" name="object 4"/>
          <p:cNvSpPr txBox="1"/>
          <p:nvPr/>
        </p:nvSpPr>
        <p:spPr>
          <a:xfrm>
            <a:off x="1069339" y="1445053"/>
            <a:ext cx="7031990" cy="612347"/>
          </a:xfrm>
          <a:prstGeom prst="rect">
            <a:avLst/>
          </a:prstGeom>
        </p:spPr>
        <p:txBody>
          <a:bodyPr vert="horz" wrap="square" lIns="0" tIns="47625" rIns="0" bIns="0" rtlCol="0">
            <a:spAutoFit/>
          </a:bodyPr>
          <a:lstStyle/>
          <a:p>
            <a:pPr marL="299085" marR="5080" indent="-287020">
              <a:lnSpc>
                <a:spcPts val="2160"/>
              </a:lnSpc>
              <a:spcBef>
                <a:spcPts val="375"/>
              </a:spcBef>
              <a:tabLst>
                <a:tab pos="299085" algn="l"/>
              </a:tabLst>
            </a:pPr>
            <a:r>
              <a:rPr sz="2000" dirty="0">
                <a:solidFill>
                  <a:srgbClr val="C00000"/>
                </a:solidFill>
                <a:latin typeface="Arial"/>
                <a:cs typeface="Arial"/>
              </a:rPr>
              <a:t>–	</a:t>
            </a:r>
            <a:r>
              <a:rPr sz="2000" dirty="0">
                <a:latin typeface="Arial"/>
                <a:cs typeface="Arial"/>
              </a:rPr>
              <a:t>Regular inspections </a:t>
            </a:r>
            <a:r>
              <a:rPr sz="2000" spc="-5" dirty="0">
                <a:latin typeface="Arial"/>
                <a:cs typeface="Arial"/>
              </a:rPr>
              <a:t>will </a:t>
            </a:r>
            <a:r>
              <a:rPr sz="2000" dirty="0">
                <a:latin typeface="Arial"/>
                <a:cs typeface="Arial"/>
              </a:rPr>
              <a:t>reduce</a:t>
            </a:r>
            <a:r>
              <a:rPr sz="2000" spc="-135" dirty="0">
                <a:latin typeface="Arial"/>
                <a:cs typeface="Arial"/>
              </a:rPr>
              <a:t> </a:t>
            </a:r>
            <a:r>
              <a:rPr sz="2000" dirty="0">
                <a:latin typeface="Arial"/>
                <a:cs typeface="Arial"/>
              </a:rPr>
              <a:t>need </a:t>
            </a:r>
            <a:r>
              <a:rPr sz="2000" spc="-5" dirty="0">
                <a:latin typeface="Arial"/>
                <a:cs typeface="Arial"/>
              </a:rPr>
              <a:t>for </a:t>
            </a:r>
            <a:r>
              <a:rPr sz="2000" dirty="0">
                <a:latin typeface="Arial"/>
                <a:cs typeface="Arial"/>
              </a:rPr>
              <a:t>major</a:t>
            </a:r>
            <a:r>
              <a:rPr sz="2000" spc="-50" dirty="0">
                <a:latin typeface="Arial"/>
                <a:cs typeface="Arial"/>
              </a:rPr>
              <a:t> </a:t>
            </a:r>
            <a:r>
              <a:rPr sz="2000" dirty="0">
                <a:latin typeface="Arial"/>
                <a:cs typeface="Arial"/>
              </a:rPr>
              <a:t>replacements</a:t>
            </a:r>
          </a:p>
        </p:txBody>
      </p:sp>
      <p:sp>
        <p:nvSpPr>
          <p:cNvPr id="5" name="object 5"/>
          <p:cNvSpPr/>
          <p:nvPr/>
        </p:nvSpPr>
        <p:spPr>
          <a:xfrm>
            <a:off x="4191000" y="2667001"/>
            <a:ext cx="4571999" cy="34289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4400" y="2762504"/>
            <a:ext cx="7315200" cy="689291"/>
          </a:xfrm>
          <a:prstGeom prst="rect">
            <a:avLst/>
          </a:prstGeom>
        </p:spPr>
        <p:txBody>
          <a:bodyPr vert="horz" wrap="square" lIns="0" tIns="12065" rIns="0" bIns="0" rtlCol="0">
            <a:spAutoFit/>
          </a:bodyPr>
          <a:lstStyle/>
          <a:p>
            <a:pPr marL="12700" algn="ctr">
              <a:lnSpc>
                <a:spcPct val="100000"/>
              </a:lnSpc>
              <a:spcBef>
                <a:spcPts val="95"/>
              </a:spcBef>
            </a:pPr>
            <a:r>
              <a:rPr sz="4400" spc="-5" dirty="0">
                <a:latin typeface="Arial"/>
                <a:cs typeface="Arial"/>
              </a:rPr>
              <a:t>Non-Routine</a:t>
            </a:r>
            <a:r>
              <a:rPr sz="4400" spc="-45" dirty="0">
                <a:latin typeface="Arial"/>
                <a:cs typeface="Arial"/>
              </a:rPr>
              <a:t> </a:t>
            </a:r>
            <a:r>
              <a:rPr sz="4400" spc="-5" dirty="0">
                <a:latin typeface="Arial"/>
                <a:cs typeface="Arial"/>
              </a:rPr>
              <a:t>Maintenance</a:t>
            </a:r>
            <a:endParaRPr sz="44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6890" y="232664"/>
            <a:ext cx="5048885" cy="574040"/>
          </a:xfrm>
          <a:prstGeom prst="rect">
            <a:avLst/>
          </a:prstGeom>
        </p:spPr>
        <p:txBody>
          <a:bodyPr vert="horz" wrap="square" lIns="0" tIns="12700" rIns="0" bIns="0" rtlCol="0">
            <a:spAutoFit/>
          </a:bodyPr>
          <a:lstStyle/>
          <a:p>
            <a:pPr marL="12700">
              <a:lnSpc>
                <a:spcPct val="100000"/>
              </a:lnSpc>
              <a:spcBef>
                <a:spcPts val="100"/>
              </a:spcBef>
            </a:pPr>
            <a:r>
              <a:rPr spc="-10" dirty="0"/>
              <a:t>Non-Routine</a:t>
            </a:r>
            <a:r>
              <a:rPr spc="-55" dirty="0"/>
              <a:t> </a:t>
            </a:r>
            <a:r>
              <a:rPr spc="-10" dirty="0"/>
              <a:t>Maintenance</a:t>
            </a:r>
          </a:p>
        </p:txBody>
      </p:sp>
      <p:sp>
        <p:nvSpPr>
          <p:cNvPr id="3" name="object 3"/>
          <p:cNvSpPr txBox="1"/>
          <p:nvPr/>
        </p:nvSpPr>
        <p:spPr>
          <a:xfrm>
            <a:off x="459741" y="1131823"/>
            <a:ext cx="8531859" cy="4302075"/>
          </a:xfrm>
          <a:prstGeom prst="rect">
            <a:avLst/>
          </a:prstGeom>
        </p:spPr>
        <p:txBody>
          <a:bodyPr vert="horz" wrap="square" lIns="0" tIns="12700" rIns="0" bIns="0" rtlCol="0">
            <a:spAutoFit/>
          </a:bodyPr>
          <a:lstStyle/>
          <a:p>
            <a:pPr marL="355600" indent="-342900">
              <a:lnSpc>
                <a:spcPct val="108000"/>
              </a:lnSpc>
              <a:spcBef>
                <a:spcPts val="600"/>
              </a:spcBef>
              <a:buChar char="•"/>
              <a:tabLst>
                <a:tab pos="354965" algn="l"/>
                <a:tab pos="355600" algn="l"/>
              </a:tabLst>
            </a:pPr>
            <a:r>
              <a:rPr sz="2800" spc="-5" dirty="0">
                <a:solidFill>
                  <a:srgbClr val="C00000"/>
                </a:solidFill>
                <a:latin typeface="Times New Roman" panose="02020603050405020304" pitchFamily="18" charset="0"/>
                <a:cs typeface="Times New Roman" panose="02020603050405020304" pitchFamily="18" charset="0"/>
              </a:rPr>
              <a:t>Stabilization and erosion control</a:t>
            </a:r>
            <a:r>
              <a:rPr sz="2800" spc="65" dirty="0">
                <a:solidFill>
                  <a:srgbClr val="C00000"/>
                </a:solidFill>
                <a:latin typeface="Times New Roman" panose="02020603050405020304" pitchFamily="18" charset="0"/>
                <a:cs typeface="Times New Roman" panose="02020603050405020304" pitchFamily="18" charset="0"/>
              </a:rPr>
              <a:t> </a:t>
            </a:r>
            <a:r>
              <a:rPr sz="2800" spc="-5" dirty="0">
                <a:solidFill>
                  <a:srgbClr val="C00000"/>
                </a:solidFill>
                <a:latin typeface="Times New Roman" panose="02020603050405020304" pitchFamily="18" charset="0"/>
                <a:cs typeface="Times New Roman" panose="02020603050405020304" pitchFamily="18" charset="0"/>
              </a:rPr>
              <a:t>repairs</a:t>
            </a:r>
            <a:endParaRPr sz="2800" dirty="0">
              <a:latin typeface="Times New Roman" panose="02020603050405020304" pitchFamily="18" charset="0"/>
              <a:cs typeface="Times New Roman" panose="02020603050405020304" pitchFamily="18" charset="0"/>
            </a:endParaRPr>
          </a:p>
          <a:p>
            <a:pPr marL="914400" marR="1049655" lvl="1" indent="-342900">
              <a:spcAft>
                <a:spcPts val="600"/>
              </a:spcAft>
              <a:buChar char="–"/>
            </a:pPr>
            <a:r>
              <a:rPr sz="2400" dirty="0">
                <a:latin typeface="Times New Roman" panose="02020603050405020304" pitchFamily="18" charset="0"/>
                <a:cs typeface="Times New Roman" panose="02020603050405020304" pitchFamily="18" charset="0"/>
              </a:rPr>
              <a:t>If vegetation fails on embankments or in the basin, soil  replacement, reseeding and stabilization should occur  immediately</a:t>
            </a:r>
          </a:p>
          <a:p>
            <a:pPr marL="355600" indent="-342900">
              <a:lnSpc>
                <a:spcPct val="108000"/>
              </a:lnSpc>
              <a:spcBef>
                <a:spcPts val="600"/>
              </a:spcBef>
              <a:buChar char="•"/>
              <a:tabLst>
                <a:tab pos="354965" algn="l"/>
                <a:tab pos="355600" algn="l"/>
              </a:tabLst>
            </a:pPr>
            <a:r>
              <a:rPr sz="2800" spc="-5" dirty="0">
                <a:solidFill>
                  <a:srgbClr val="C00000"/>
                </a:solidFill>
                <a:latin typeface="Times New Roman" panose="02020603050405020304" pitchFamily="18" charset="0"/>
                <a:cs typeface="Times New Roman" panose="02020603050405020304" pitchFamily="18" charset="0"/>
              </a:rPr>
              <a:t>Sediment</a:t>
            </a:r>
            <a:r>
              <a:rPr sz="2800" spc="0" dirty="0">
                <a:solidFill>
                  <a:srgbClr val="C00000"/>
                </a:solidFill>
                <a:latin typeface="Times New Roman" panose="02020603050405020304" pitchFamily="18" charset="0"/>
                <a:cs typeface="Times New Roman" panose="02020603050405020304" pitchFamily="18" charset="0"/>
              </a:rPr>
              <a:t> </a:t>
            </a:r>
            <a:r>
              <a:rPr sz="2800" spc="-5" dirty="0">
                <a:solidFill>
                  <a:srgbClr val="C00000"/>
                </a:solidFill>
                <a:latin typeface="Times New Roman" panose="02020603050405020304" pitchFamily="18" charset="0"/>
                <a:cs typeface="Times New Roman" panose="02020603050405020304" pitchFamily="18" charset="0"/>
              </a:rPr>
              <a:t>removal</a:t>
            </a:r>
            <a:endParaRPr sz="2800" dirty="0">
              <a:latin typeface="Times New Roman" panose="02020603050405020304" pitchFamily="18" charset="0"/>
              <a:cs typeface="Times New Roman" panose="02020603050405020304" pitchFamily="18" charset="0"/>
            </a:endParaRPr>
          </a:p>
          <a:p>
            <a:pPr marL="914400" marR="1049655" lvl="1" indent="-342900">
              <a:spcAft>
                <a:spcPts val="600"/>
              </a:spcAft>
              <a:buChar char="–"/>
              <a:tabLst>
                <a:tab pos="755650" algn="l"/>
              </a:tabLst>
            </a:pPr>
            <a:r>
              <a:rPr lang="en-US" sz="240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xcessive sediment  accumulated in the basin should be removed.</a:t>
            </a:r>
          </a:p>
          <a:p>
            <a:pPr marL="355600" indent="-342900">
              <a:lnSpc>
                <a:spcPct val="108000"/>
              </a:lnSpc>
              <a:spcBef>
                <a:spcPts val="600"/>
              </a:spcBef>
              <a:buChar char="•"/>
              <a:tabLst>
                <a:tab pos="354965" algn="l"/>
                <a:tab pos="355600" algn="l"/>
              </a:tabLst>
            </a:pPr>
            <a:r>
              <a:rPr sz="2800" spc="-5" dirty="0">
                <a:solidFill>
                  <a:srgbClr val="C00000"/>
                </a:solidFill>
                <a:latin typeface="Times New Roman" panose="02020603050405020304" pitchFamily="18" charset="0"/>
                <a:cs typeface="Times New Roman" panose="02020603050405020304" pitchFamily="18" charset="0"/>
              </a:rPr>
              <a:t>Outlet repair or</a:t>
            </a:r>
            <a:r>
              <a:rPr sz="2800" spc="5" dirty="0">
                <a:solidFill>
                  <a:srgbClr val="C00000"/>
                </a:solidFill>
                <a:latin typeface="Times New Roman" panose="02020603050405020304" pitchFamily="18" charset="0"/>
                <a:cs typeface="Times New Roman" panose="02020603050405020304" pitchFamily="18" charset="0"/>
              </a:rPr>
              <a:t> </a:t>
            </a:r>
            <a:r>
              <a:rPr sz="2800" spc="-5" dirty="0">
                <a:solidFill>
                  <a:srgbClr val="C00000"/>
                </a:solidFill>
                <a:latin typeface="Times New Roman" panose="02020603050405020304" pitchFamily="18" charset="0"/>
                <a:cs typeface="Times New Roman" panose="02020603050405020304" pitchFamily="18" charset="0"/>
              </a:rPr>
              <a:t>replacement</a:t>
            </a:r>
            <a:endParaRPr sz="2800" dirty="0">
              <a:latin typeface="Times New Roman" panose="02020603050405020304" pitchFamily="18" charset="0"/>
              <a:cs typeface="Times New Roman" panose="02020603050405020304" pitchFamily="18" charset="0"/>
            </a:endParaRPr>
          </a:p>
          <a:p>
            <a:pPr marL="914400" marR="1049655" lvl="1" indent="-342900">
              <a:spcAft>
                <a:spcPts val="600"/>
              </a:spcAft>
              <a:buChar char="–"/>
            </a:pPr>
            <a:r>
              <a:rPr sz="2400" dirty="0">
                <a:latin typeface="Times New Roman" panose="02020603050405020304" pitchFamily="18" charset="0"/>
                <a:cs typeface="Times New Roman" panose="02020603050405020304" pitchFamily="18" charset="0"/>
              </a:rPr>
              <a:t>Should the system stop functioning as designed the outlet  structure may require repair or replacement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7550" y="461581"/>
            <a:ext cx="6166485" cy="696595"/>
          </a:xfrm>
          <a:prstGeom prst="rect">
            <a:avLst/>
          </a:prstGeom>
        </p:spPr>
        <p:txBody>
          <a:bodyPr vert="horz" wrap="square" lIns="0" tIns="13335" rIns="0" bIns="0" rtlCol="0">
            <a:spAutoFit/>
          </a:bodyPr>
          <a:lstStyle/>
          <a:p>
            <a:pPr marL="12700">
              <a:lnSpc>
                <a:spcPct val="100000"/>
              </a:lnSpc>
              <a:spcBef>
                <a:spcPts val="105"/>
              </a:spcBef>
            </a:pPr>
            <a:r>
              <a:rPr sz="4400" spc="-10" dirty="0"/>
              <a:t>Non-Routine</a:t>
            </a:r>
            <a:r>
              <a:rPr sz="4400" spc="-65" dirty="0"/>
              <a:t> </a:t>
            </a:r>
            <a:r>
              <a:rPr sz="4400" spc="-10" dirty="0"/>
              <a:t>Maintenance</a:t>
            </a:r>
            <a:endParaRPr sz="4400"/>
          </a:p>
        </p:txBody>
      </p:sp>
      <p:sp>
        <p:nvSpPr>
          <p:cNvPr id="3" name="object 3"/>
          <p:cNvSpPr/>
          <p:nvPr/>
        </p:nvSpPr>
        <p:spPr>
          <a:xfrm>
            <a:off x="457200" y="1981200"/>
            <a:ext cx="4571999" cy="34289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57800" y="1447799"/>
            <a:ext cx="3428999" cy="45719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5963" y="232664"/>
            <a:ext cx="5670550" cy="574040"/>
          </a:xfrm>
          <a:prstGeom prst="rect">
            <a:avLst/>
          </a:prstGeom>
        </p:spPr>
        <p:txBody>
          <a:bodyPr vert="horz" wrap="square" lIns="0" tIns="12700" rIns="0" bIns="0" rtlCol="0">
            <a:spAutoFit/>
          </a:bodyPr>
          <a:lstStyle/>
          <a:p>
            <a:pPr marL="12700">
              <a:lnSpc>
                <a:spcPct val="100000"/>
              </a:lnSpc>
              <a:spcBef>
                <a:spcPts val="100"/>
              </a:spcBef>
            </a:pPr>
            <a:r>
              <a:rPr spc="-5" dirty="0"/>
              <a:t>Outlet </a:t>
            </a:r>
            <a:r>
              <a:rPr spc="-10" dirty="0"/>
              <a:t>Repair </a:t>
            </a:r>
            <a:r>
              <a:rPr spc="-5" dirty="0"/>
              <a:t>or</a:t>
            </a:r>
            <a:r>
              <a:rPr spc="-70" dirty="0"/>
              <a:t> </a:t>
            </a:r>
            <a:r>
              <a:rPr spc="-10" dirty="0"/>
              <a:t>Replacement</a:t>
            </a:r>
          </a:p>
        </p:txBody>
      </p:sp>
      <p:sp>
        <p:nvSpPr>
          <p:cNvPr id="3" name="object 3"/>
          <p:cNvSpPr/>
          <p:nvPr/>
        </p:nvSpPr>
        <p:spPr>
          <a:xfrm>
            <a:off x="330200" y="3429000"/>
            <a:ext cx="4165598" cy="31241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97400" y="3429000"/>
            <a:ext cx="4165598" cy="31241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30200" y="990091"/>
            <a:ext cx="8585200" cy="1973682"/>
          </a:xfrm>
          <a:prstGeom prst="rect">
            <a:avLst/>
          </a:prstGeom>
        </p:spPr>
        <p:txBody>
          <a:bodyPr vert="horz" wrap="square" lIns="0" tIns="43815" rIns="0" bIns="0" rtlCol="0">
            <a:spAutoFit/>
          </a:bodyPr>
          <a:lstStyle/>
          <a:p>
            <a:pPr marL="457200" marR="5080" indent="-457200">
              <a:lnSpc>
                <a:spcPct val="108000"/>
              </a:lnSpc>
              <a:spcBef>
                <a:spcPts val="600"/>
              </a:spcBef>
              <a:spcAft>
                <a:spcPts val="1200"/>
              </a:spcAft>
              <a:buClr>
                <a:srgbClr val="C00000"/>
              </a:buClr>
              <a:buFont typeface="Arial" panose="020B0604020202020204" pitchFamily="34" charset="0"/>
              <a:buChar char="•"/>
              <a:tabLst>
                <a:tab pos="298450" algn="l"/>
              </a:tabLst>
            </a:pPr>
            <a:r>
              <a:rPr sz="2600" spc="-10" dirty="0">
                <a:latin typeface="Times New Roman" panose="02020603050405020304" pitchFamily="18" charset="0"/>
                <a:cs typeface="Times New Roman" panose="02020603050405020304" pitchFamily="18" charset="0"/>
              </a:rPr>
              <a:t>Conduct regular inspections </a:t>
            </a:r>
            <a:r>
              <a:rPr sz="2600" dirty="0">
                <a:latin typeface="Times New Roman" panose="02020603050405020304" pitchFamily="18" charset="0"/>
                <a:cs typeface="Times New Roman" panose="02020603050405020304" pitchFamily="18" charset="0"/>
              </a:rPr>
              <a:t>to </a:t>
            </a:r>
            <a:r>
              <a:rPr sz="2600" spc="-10" dirty="0">
                <a:latin typeface="Times New Roman" panose="02020603050405020304" pitchFamily="18" charset="0"/>
                <a:cs typeface="Times New Roman" panose="02020603050405020304" pitchFamily="18" charset="0"/>
              </a:rPr>
              <a:t>ensure system </a:t>
            </a:r>
            <a:r>
              <a:rPr sz="2600" spc="-5" dirty="0">
                <a:latin typeface="Times New Roman" panose="02020603050405020304" pitchFamily="18" charset="0"/>
                <a:cs typeface="Times New Roman" panose="02020603050405020304" pitchFamily="18" charset="0"/>
              </a:rPr>
              <a:t>is </a:t>
            </a:r>
            <a:r>
              <a:rPr sz="2600" spc="-10" dirty="0">
                <a:latin typeface="Times New Roman" panose="02020603050405020304" pitchFamily="18" charset="0"/>
                <a:cs typeface="Times New Roman" panose="02020603050405020304" pitchFamily="18" charset="0"/>
              </a:rPr>
              <a:t>functioning properly  and debris and </a:t>
            </a:r>
            <a:r>
              <a:rPr sz="2600" spc="-5" dirty="0">
                <a:latin typeface="Times New Roman" panose="02020603050405020304" pitchFamily="18" charset="0"/>
                <a:cs typeface="Times New Roman" panose="02020603050405020304" pitchFamily="18" charset="0"/>
              </a:rPr>
              <a:t>litter are </a:t>
            </a:r>
            <a:r>
              <a:rPr sz="2600" spc="-10" dirty="0">
                <a:latin typeface="Times New Roman" panose="02020603050405020304" pitchFamily="18" charset="0"/>
                <a:cs typeface="Times New Roman" panose="02020603050405020304" pitchFamily="18" charset="0"/>
              </a:rPr>
              <a:t>not clogging </a:t>
            </a:r>
            <a:r>
              <a:rPr sz="2600" spc="-5" dirty="0">
                <a:latin typeface="Times New Roman" panose="02020603050405020304" pitchFamily="18" charset="0"/>
                <a:cs typeface="Times New Roman" panose="02020603050405020304" pitchFamily="18" charset="0"/>
              </a:rPr>
              <a:t>the</a:t>
            </a:r>
            <a:r>
              <a:rPr sz="2600" spc="9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outlet</a:t>
            </a:r>
            <a:endParaRPr sz="2600" dirty="0">
              <a:latin typeface="Times New Roman" panose="02020603050405020304" pitchFamily="18" charset="0"/>
              <a:cs typeface="Times New Roman" panose="02020603050405020304" pitchFamily="18" charset="0"/>
            </a:endParaRPr>
          </a:p>
          <a:p>
            <a:pPr marL="457200" indent="-457200">
              <a:lnSpc>
                <a:spcPct val="108000"/>
              </a:lnSpc>
              <a:spcBef>
                <a:spcPts val="600"/>
              </a:spcBef>
              <a:buClr>
                <a:srgbClr val="C00000"/>
              </a:buClr>
              <a:buFont typeface="Arial" panose="020B0604020202020204" pitchFamily="34" charset="0"/>
              <a:buChar char="•"/>
              <a:tabLst>
                <a:tab pos="298450" algn="l"/>
              </a:tabLst>
            </a:pPr>
            <a:r>
              <a:rPr sz="2600" spc="-5" dirty="0">
                <a:latin typeface="Times New Roman" panose="02020603050405020304" pitchFamily="18" charset="0"/>
                <a:cs typeface="Times New Roman" panose="02020603050405020304" pitchFamily="18" charset="0"/>
              </a:rPr>
              <a:t>Provide </a:t>
            </a:r>
            <a:r>
              <a:rPr sz="2600" spc="-10" dirty="0">
                <a:latin typeface="Times New Roman" panose="02020603050405020304" pitchFamily="18" charset="0"/>
                <a:cs typeface="Times New Roman" panose="02020603050405020304" pitchFamily="18" charset="0"/>
              </a:rPr>
              <a:t>and maintain clear </a:t>
            </a:r>
            <a:r>
              <a:rPr sz="2600" spc="-5" dirty="0">
                <a:latin typeface="Times New Roman" panose="02020603050405020304" pitchFamily="18" charset="0"/>
                <a:cs typeface="Times New Roman" panose="02020603050405020304" pitchFamily="18" charset="0"/>
              </a:rPr>
              <a:t>access </a:t>
            </a:r>
            <a:r>
              <a:rPr sz="2600" dirty="0">
                <a:latin typeface="Times New Roman" panose="02020603050405020304" pitchFamily="18" charset="0"/>
                <a:cs typeface="Times New Roman" panose="02020603050405020304" pitchFamily="18" charset="0"/>
              </a:rPr>
              <a:t>to </a:t>
            </a:r>
            <a:r>
              <a:rPr sz="2600" spc="-10" dirty="0">
                <a:latin typeface="Times New Roman" panose="02020603050405020304" pitchFamily="18" charset="0"/>
                <a:cs typeface="Times New Roman" panose="02020603050405020304" pitchFamily="18" charset="0"/>
              </a:rPr>
              <a:t>all </a:t>
            </a:r>
            <a:r>
              <a:rPr sz="2600" spc="-5" dirty="0">
                <a:latin typeface="Times New Roman" panose="02020603050405020304" pitchFamily="18" charset="0"/>
                <a:cs typeface="Times New Roman" panose="02020603050405020304" pitchFamily="18" charset="0"/>
              </a:rPr>
              <a:t>structures of the</a:t>
            </a:r>
            <a:r>
              <a:rPr sz="2600" spc="10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system</a:t>
            </a:r>
            <a:endParaRPr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7817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91200" y="304800"/>
            <a:ext cx="3048000" cy="838200"/>
          </a:xfrm>
          <a:custGeom>
            <a:avLst/>
            <a:gdLst/>
            <a:ahLst/>
            <a:cxnLst/>
            <a:rect l="l" t="t" r="r" b="b"/>
            <a:pathLst>
              <a:path w="3048000" h="838200">
                <a:moveTo>
                  <a:pt x="0" y="0"/>
                </a:moveTo>
                <a:lnTo>
                  <a:pt x="3048000" y="0"/>
                </a:lnTo>
                <a:lnTo>
                  <a:pt x="3048000" y="838200"/>
                </a:lnTo>
                <a:lnTo>
                  <a:pt x="0" y="83820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905000" y="1442719"/>
            <a:ext cx="5562600" cy="4226157"/>
          </a:xfrm>
          <a:prstGeom prst="rect">
            <a:avLst/>
          </a:prstGeom>
        </p:spPr>
        <p:txBody>
          <a:bodyPr vert="horz" wrap="square" lIns="0" tIns="12065" rIns="0" bIns="0" rtlCol="0">
            <a:spAutoFit/>
          </a:bodyPr>
          <a:lstStyle/>
          <a:p>
            <a:pPr marL="12700" marR="5080" algn="ctr">
              <a:lnSpc>
                <a:spcPct val="100000"/>
              </a:lnSpc>
              <a:spcBef>
                <a:spcPts val="95"/>
              </a:spcBef>
            </a:pPr>
            <a:r>
              <a:rPr sz="3200" i="1" spc="-10" dirty="0">
                <a:solidFill>
                  <a:srgbClr val="C00000"/>
                </a:solidFill>
                <a:latin typeface="Calibri"/>
                <a:cs typeface="Calibri"/>
              </a:rPr>
              <a:t>Rutgers </a:t>
            </a:r>
            <a:r>
              <a:rPr sz="3200" i="1" spc="-5" dirty="0">
                <a:solidFill>
                  <a:srgbClr val="C00000"/>
                </a:solidFill>
                <a:latin typeface="Calibri"/>
                <a:cs typeface="Calibri"/>
              </a:rPr>
              <a:t>Cooperative </a:t>
            </a:r>
            <a:r>
              <a:rPr sz="3200" i="1" spc="-10" dirty="0">
                <a:solidFill>
                  <a:srgbClr val="C00000"/>
                </a:solidFill>
                <a:latin typeface="Calibri"/>
                <a:cs typeface="Calibri"/>
              </a:rPr>
              <a:t>Extension  </a:t>
            </a:r>
            <a:r>
              <a:rPr sz="3200" i="1" spc="-35" dirty="0">
                <a:solidFill>
                  <a:srgbClr val="C00000"/>
                </a:solidFill>
                <a:latin typeface="Calibri"/>
                <a:cs typeface="Calibri"/>
              </a:rPr>
              <a:t>Water </a:t>
            </a:r>
            <a:r>
              <a:rPr sz="3200" i="1" spc="-10" dirty="0">
                <a:solidFill>
                  <a:srgbClr val="C00000"/>
                </a:solidFill>
                <a:latin typeface="Calibri"/>
                <a:cs typeface="Calibri"/>
              </a:rPr>
              <a:t>Resources</a:t>
            </a:r>
            <a:r>
              <a:rPr sz="3200" i="1" spc="0" dirty="0">
                <a:solidFill>
                  <a:srgbClr val="C00000"/>
                </a:solidFill>
                <a:latin typeface="Calibri"/>
                <a:cs typeface="Calibri"/>
              </a:rPr>
              <a:t> </a:t>
            </a:r>
            <a:r>
              <a:rPr sz="3200" i="1" spc="-5" dirty="0">
                <a:solidFill>
                  <a:srgbClr val="C00000"/>
                </a:solidFill>
                <a:latin typeface="Calibri"/>
                <a:cs typeface="Calibri"/>
              </a:rPr>
              <a:t>Program</a:t>
            </a:r>
            <a:endParaRPr lang="en-US" sz="3200" i="1" dirty="0">
              <a:solidFill>
                <a:srgbClr val="C00000"/>
              </a:solidFill>
              <a:latin typeface="Calibri"/>
              <a:cs typeface="Calibri"/>
            </a:endParaRPr>
          </a:p>
          <a:p>
            <a:pPr marL="12700" marR="5080" algn="ctr">
              <a:lnSpc>
                <a:spcPct val="100000"/>
              </a:lnSpc>
              <a:spcBef>
                <a:spcPts val="95"/>
              </a:spcBef>
            </a:pPr>
            <a:endParaRPr lang="en-US" sz="2800" i="1" spc="-10" dirty="0">
              <a:solidFill>
                <a:srgbClr val="C00000"/>
              </a:solidFill>
              <a:latin typeface="Calibri"/>
              <a:cs typeface="Calibri"/>
            </a:endParaRPr>
          </a:p>
          <a:p>
            <a:pPr marL="12700" marR="5080" algn="ctr">
              <a:lnSpc>
                <a:spcPct val="100000"/>
              </a:lnSpc>
              <a:spcBef>
                <a:spcPts val="95"/>
              </a:spcBef>
            </a:pPr>
            <a:r>
              <a:rPr lang="en-US" sz="2400" spc="-10" dirty="0">
                <a:latin typeface="Times New Roman" panose="02020603050405020304" pitchFamily="18" charset="0"/>
                <a:cs typeface="Times New Roman" panose="02020603050405020304" pitchFamily="18" charset="0"/>
              </a:rPr>
              <a:t>Chris Obropta</a:t>
            </a:r>
            <a:endParaRPr lang="en-US" sz="2400" spc="-70" dirty="0">
              <a:latin typeface="Times New Roman" panose="02020603050405020304" pitchFamily="18" charset="0"/>
              <a:cs typeface="Times New Roman" panose="02020603050405020304" pitchFamily="18" charset="0"/>
            </a:endParaRPr>
          </a:p>
          <a:p>
            <a:pPr marL="12700" marR="5080" algn="ctr">
              <a:lnSpc>
                <a:spcPct val="100000"/>
              </a:lnSpc>
              <a:spcBef>
                <a:spcPts val="95"/>
              </a:spcBef>
            </a:pPr>
            <a:r>
              <a:rPr sz="2400" spc="-5" dirty="0">
                <a:latin typeface="Times New Roman" panose="02020603050405020304" pitchFamily="18" charset="0"/>
                <a:cs typeface="Times New Roman" panose="02020603050405020304" pitchFamily="18" charset="0"/>
              </a:rPr>
              <a:t>Email:</a:t>
            </a:r>
            <a:r>
              <a:rPr sz="2400" spc="-10" dirty="0">
                <a:latin typeface="Times New Roman" panose="02020603050405020304" pitchFamily="18" charset="0"/>
                <a:cs typeface="Times New Roman" panose="02020603050405020304" pitchFamily="18" charset="0"/>
              </a:rPr>
              <a:t> </a:t>
            </a:r>
            <a:r>
              <a:rPr lang="en-US" sz="2400" u="heavy" spc="-10" dirty="0">
                <a:solidFill>
                  <a:srgbClr val="0000FF"/>
                </a:solidFill>
                <a:uFill>
                  <a:solidFill>
                    <a:srgbClr val="0000FF"/>
                  </a:solidFill>
                </a:uFill>
                <a:latin typeface="Times New Roman" panose="02020603050405020304" pitchFamily="18" charset="0"/>
                <a:cs typeface="Times New Roman" panose="02020603050405020304" pitchFamily="18" charset="0"/>
              </a:rPr>
              <a:t>obropta</a:t>
            </a:r>
            <a:r>
              <a:rPr sz="2400" u="heavy" spc="-10" dirty="0">
                <a:solidFill>
                  <a:srgbClr val="0000FF"/>
                </a:solidFill>
                <a:uFill>
                  <a:solidFill>
                    <a:srgbClr val="0000FF"/>
                  </a:solidFill>
                </a:uFill>
                <a:latin typeface="Times New Roman" panose="02020603050405020304" pitchFamily="18" charset="0"/>
                <a:cs typeface="Times New Roman" panose="02020603050405020304" pitchFamily="18" charset="0"/>
                <a:hlinkClick r:id="rId4"/>
              </a:rPr>
              <a:t>@envsci.rutgers.edu</a:t>
            </a:r>
            <a:endParaRPr lang="en-US" sz="2400" u="heavy" spc="-10" dirty="0">
              <a:solidFill>
                <a:srgbClr val="0000FF"/>
              </a:solidFill>
              <a:uFill>
                <a:solidFill>
                  <a:srgbClr val="0000FF"/>
                </a:solidFill>
              </a:uFill>
              <a:latin typeface="Times New Roman" panose="02020603050405020304" pitchFamily="18" charset="0"/>
              <a:cs typeface="Times New Roman" panose="02020603050405020304" pitchFamily="18" charset="0"/>
            </a:endParaRPr>
          </a:p>
          <a:p>
            <a:pPr marL="12700" marR="5080" algn="ctr">
              <a:lnSpc>
                <a:spcPct val="100000"/>
              </a:lnSpc>
              <a:spcBef>
                <a:spcPts val="95"/>
              </a:spcBef>
            </a:pPr>
            <a:endParaRPr lang="en-US" sz="2400" u="heavy" spc="-10" dirty="0">
              <a:solidFill>
                <a:srgbClr val="0000FF"/>
              </a:solidFill>
              <a:uFill>
                <a:solidFill>
                  <a:srgbClr val="0000FF"/>
                </a:solidFill>
              </a:uFill>
              <a:latin typeface="Times New Roman" panose="02020603050405020304" pitchFamily="18" charset="0"/>
              <a:cs typeface="Times New Roman" panose="02020603050405020304" pitchFamily="18" charset="0"/>
            </a:endParaRPr>
          </a:p>
          <a:p>
            <a:pPr marL="12700" marR="5080" algn="ctr">
              <a:lnSpc>
                <a:spcPct val="100000"/>
              </a:lnSpc>
              <a:spcBef>
                <a:spcPts val="95"/>
              </a:spcBef>
            </a:pPr>
            <a:r>
              <a:rPr lang="fr-FR" sz="2400" spc="-10" dirty="0">
                <a:latin typeface="Times New Roman" panose="02020603050405020304" pitchFamily="18" charset="0"/>
                <a:cs typeface="Times New Roman" panose="02020603050405020304" pitchFamily="18" charset="0"/>
              </a:rPr>
              <a:t>Matt </a:t>
            </a:r>
            <a:r>
              <a:rPr lang="fr-FR" sz="2400" spc="-10" dirty="0" err="1">
                <a:latin typeface="Times New Roman" panose="02020603050405020304" pitchFamily="18" charset="0"/>
                <a:cs typeface="Times New Roman" panose="02020603050405020304" pitchFamily="18" charset="0"/>
              </a:rPr>
              <a:t>Leconey</a:t>
            </a:r>
            <a:endParaRPr lang="fr-FR" sz="2400" spc="-10" dirty="0">
              <a:latin typeface="Times New Roman" panose="02020603050405020304" pitchFamily="18" charset="0"/>
              <a:cs typeface="Times New Roman" panose="02020603050405020304" pitchFamily="18" charset="0"/>
            </a:endParaRPr>
          </a:p>
          <a:p>
            <a:pPr marL="12700" marR="5080" algn="ctr">
              <a:lnSpc>
                <a:spcPct val="100000"/>
              </a:lnSpc>
              <a:spcBef>
                <a:spcPts val="95"/>
              </a:spcBef>
            </a:pPr>
            <a:r>
              <a:rPr lang="fr-FR" sz="2400" spc="-10" dirty="0">
                <a:latin typeface="Times New Roman" panose="02020603050405020304" pitchFamily="18" charset="0"/>
                <a:cs typeface="Times New Roman" panose="02020603050405020304" pitchFamily="18" charset="0"/>
              </a:rPr>
              <a:t>Email: </a:t>
            </a:r>
            <a:r>
              <a:rPr lang="en-US" sz="2400" dirty="0">
                <a:latin typeface="Times New Roman" panose="02020603050405020304" pitchFamily="18" charset="0"/>
                <a:cs typeface="Times New Roman" panose="02020603050405020304" pitchFamily="18" charset="0"/>
                <a:hlinkClick r:id="rId5"/>
              </a:rPr>
              <a:t>matthew.leconey@rutgers.edu</a:t>
            </a:r>
            <a:r>
              <a:rPr lang="en-US" sz="2400" dirty="0">
                <a:latin typeface="Times New Roman" panose="02020603050405020304" pitchFamily="18" charset="0"/>
                <a:cs typeface="Times New Roman" panose="02020603050405020304" pitchFamily="18" charset="0"/>
              </a:rPr>
              <a:t> </a:t>
            </a:r>
          </a:p>
          <a:p>
            <a:pPr marL="12700" marR="5080" algn="ctr">
              <a:lnSpc>
                <a:spcPct val="100000"/>
              </a:lnSpc>
              <a:spcBef>
                <a:spcPts val="95"/>
              </a:spcBef>
            </a:pPr>
            <a:r>
              <a:rPr lang="en-US" sz="2400" dirty="0">
                <a:latin typeface="Times New Roman" panose="02020603050405020304" pitchFamily="18" charset="0"/>
                <a:cs typeface="Times New Roman" panose="02020603050405020304" pitchFamily="18" charset="0"/>
              </a:rPr>
              <a:t> </a:t>
            </a:r>
            <a:endParaRPr sz="2000" dirty="0">
              <a:latin typeface="Times New Roman"/>
              <a:cs typeface="Times New Roman"/>
            </a:endParaRPr>
          </a:p>
          <a:p>
            <a:pPr marL="1270" algn="ctr">
              <a:lnSpc>
                <a:spcPct val="100000"/>
              </a:lnSpc>
            </a:pPr>
            <a:r>
              <a:rPr lang="en-US" sz="3200" spc="-35" dirty="0">
                <a:solidFill>
                  <a:srgbClr val="C00000"/>
                </a:solidFill>
                <a:latin typeface="Calibri"/>
                <a:cs typeface="Calibri"/>
                <a:hlinkClick r:id="rId6"/>
              </a:rPr>
              <a:t>www.</a:t>
            </a:r>
            <a:r>
              <a:rPr sz="3200" spc="-35" dirty="0">
                <a:solidFill>
                  <a:srgbClr val="C00000"/>
                </a:solidFill>
                <a:latin typeface="Calibri"/>
                <a:cs typeface="Calibri"/>
                <a:hlinkClick r:id="rId6"/>
              </a:rPr>
              <a:t>water.rutgers.edu</a:t>
            </a:r>
            <a:r>
              <a:rPr lang="en-US" sz="3200" spc="-35" dirty="0">
                <a:solidFill>
                  <a:srgbClr val="C00000"/>
                </a:solidFill>
                <a:latin typeface="Calibri"/>
                <a:cs typeface="Calibri"/>
              </a:rPr>
              <a:t> </a:t>
            </a:r>
            <a:endParaRPr sz="3200" dirty="0">
              <a:latin typeface="Calibri"/>
              <a:cs typeface="Calibri"/>
            </a:endParaRPr>
          </a:p>
        </p:txBody>
      </p:sp>
      <p:sp>
        <p:nvSpPr>
          <p:cNvPr id="6" name="object 6"/>
          <p:cNvSpPr txBox="1">
            <a:spLocks noGrp="1"/>
          </p:cNvSpPr>
          <p:nvPr>
            <p:ph type="title"/>
          </p:nvPr>
        </p:nvSpPr>
        <p:spPr>
          <a:xfrm>
            <a:off x="3104546" y="321055"/>
            <a:ext cx="2704465" cy="635000"/>
          </a:xfrm>
          <a:prstGeom prst="rect">
            <a:avLst/>
          </a:prstGeom>
        </p:spPr>
        <p:txBody>
          <a:bodyPr vert="horz" wrap="square" lIns="0" tIns="12065" rIns="0" bIns="0" rtlCol="0">
            <a:spAutoFit/>
          </a:bodyPr>
          <a:lstStyle/>
          <a:p>
            <a:pPr marL="12700">
              <a:lnSpc>
                <a:spcPct val="100000"/>
              </a:lnSpc>
              <a:spcBef>
                <a:spcPts val="95"/>
              </a:spcBef>
            </a:pPr>
            <a:r>
              <a:rPr sz="4000" i="1" spc="-15" dirty="0">
                <a:latin typeface="Calibri"/>
                <a:cs typeface="Calibri"/>
              </a:rPr>
              <a:t>QUESTIONS?</a:t>
            </a:r>
            <a:endParaRPr sz="4000">
              <a:latin typeface="Calibri"/>
              <a:cs typeface="Calibri"/>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836920"/>
            <a:ext cx="2226537" cy="64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1600200"/>
            <a:ext cx="8305800" cy="3886200"/>
          </a:xfrm>
          <a:prstGeom prst="rect">
            <a:avLst/>
          </a:prstGeom>
          <a:noFill/>
          <a:ln w="9525">
            <a:noFill/>
            <a:miter lim="800000"/>
            <a:headEnd/>
            <a:tailEnd/>
          </a:ln>
        </p:spPr>
        <p:txBody>
          <a:bodyPr/>
          <a:lstStyle/>
          <a:p>
            <a:pPr marL="742950" lvl="1" indent="-285750" eaLnBrk="1" hangingPunct="1">
              <a:lnSpc>
                <a:spcPct val="80000"/>
              </a:lnSpc>
              <a:spcBef>
                <a:spcPct val="20000"/>
              </a:spcBef>
              <a:buSzPct val="70000"/>
              <a:buFont typeface="Wingdings" pitchFamily="2" charset="2"/>
              <a:buNone/>
            </a:pPr>
            <a:endParaRPr lang="en-US" sz="2800" dirty="0">
              <a:latin typeface="Times New Roman" pitchFamily="18" charset="0"/>
            </a:endParaRPr>
          </a:p>
        </p:txBody>
      </p:sp>
      <p:sp>
        <p:nvSpPr>
          <p:cNvPr id="7" name="Rectangle 2"/>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Catch Basin …</a:t>
            </a:r>
          </a:p>
        </p:txBody>
      </p:sp>
      <p:sp>
        <p:nvSpPr>
          <p:cNvPr id="5" name="TextBox 4">
            <a:extLst>
              <a:ext uri="{FF2B5EF4-FFF2-40B4-BE49-F238E27FC236}">
                <a16:creationId xmlns:a16="http://schemas.microsoft.com/office/drawing/2014/main" id="{1E2BF119-FB9F-6E18-3CA5-E9B9AA78944E}"/>
              </a:ext>
            </a:extLst>
          </p:cNvPr>
          <p:cNvSpPr txBox="1"/>
          <p:nvPr/>
        </p:nvSpPr>
        <p:spPr>
          <a:xfrm>
            <a:off x="457200" y="817962"/>
            <a:ext cx="4114800" cy="2992038"/>
          </a:xfrm>
          <a:prstGeom prst="rect">
            <a:avLst/>
          </a:prstGeom>
          <a:noFill/>
        </p:spPr>
        <p:txBody>
          <a:bodyPr wrap="square">
            <a:spAutoFit/>
          </a:bodyPr>
          <a:lstStyle/>
          <a:p>
            <a:pPr>
              <a:lnSpc>
                <a:spcPct val="108000"/>
              </a:lnSpc>
            </a:pPr>
            <a:r>
              <a:rPr lang="en-US" sz="2200" b="0" i="0" u="none" strike="noStrike" baseline="0" dirty="0">
                <a:solidFill>
                  <a:srgbClr val="000000"/>
                </a:solidFill>
                <a:latin typeface="Times New Roman" panose="02020603050405020304" pitchFamily="18" charset="0"/>
              </a:rPr>
              <a:t>is a cistern, vault, chamber or well that is typically built along a street and below an inlet grate as part of the storm sewer system that is designed to capture and retain sediment, debris, and pollutants so those particles do pass on to the stormwater sewer system. </a:t>
            </a:r>
          </a:p>
        </p:txBody>
      </p:sp>
      <p:pic>
        <p:nvPicPr>
          <p:cNvPr id="3" name="Picture 2" descr="How to Maintain Catch Basins | Portland.gov">
            <a:extLst>
              <a:ext uri="{FF2B5EF4-FFF2-40B4-BE49-F238E27FC236}">
                <a16:creationId xmlns:a16="http://schemas.microsoft.com/office/drawing/2014/main" id="{7EEE744F-6004-8926-7F1C-135CCD2C9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75" r="15599"/>
          <a:stretch/>
        </p:blipFill>
        <p:spPr bwMode="auto">
          <a:xfrm>
            <a:off x="4991100" y="990600"/>
            <a:ext cx="4038600" cy="472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C4BE32-5BD3-4024-5DEB-276D6ACFC505}"/>
              </a:ext>
            </a:extLst>
          </p:cNvPr>
          <p:cNvSpPr/>
          <p:nvPr/>
        </p:nvSpPr>
        <p:spPr>
          <a:xfrm>
            <a:off x="5867400" y="2286000"/>
            <a:ext cx="1790700" cy="3276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0E7B8A-188C-1F6E-828B-C018C822851F}"/>
              </a:ext>
            </a:extLst>
          </p:cNvPr>
          <p:cNvCxnSpPr>
            <a:cxnSpLocks/>
          </p:cNvCxnSpPr>
          <p:nvPr/>
        </p:nvCxnSpPr>
        <p:spPr>
          <a:xfrm flipV="1">
            <a:off x="7658100" y="1900274"/>
            <a:ext cx="114299" cy="3934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1CBE31-6DFF-027E-65D0-13140B08977C}"/>
              </a:ext>
            </a:extLst>
          </p:cNvPr>
          <p:cNvCxnSpPr>
            <a:cxnSpLocks/>
          </p:cNvCxnSpPr>
          <p:nvPr/>
        </p:nvCxnSpPr>
        <p:spPr>
          <a:xfrm>
            <a:off x="7772400" y="19050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F9CF0D-0B63-A2AD-1810-F96306661219}"/>
              </a:ext>
            </a:extLst>
          </p:cNvPr>
          <p:cNvCxnSpPr>
            <a:cxnSpLocks/>
          </p:cNvCxnSpPr>
          <p:nvPr/>
        </p:nvCxnSpPr>
        <p:spPr>
          <a:xfrm flipH="1">
            <a:off x="7658100" y="5181600"/>
            <a:ext cx="114299"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2F3D56-B28E-881A-8A6C-50F9C59606BA}"/>
              </a:ext>
            </a:extLst>
          </p:cNvPr>
          <p:cNvCxnSpPr>
            <a:cxnSpLocks/>
          </p:cNvCxnSpPr>
          <p:nvPr/>
        </p:nvCxnSpPr>
        <p:spPr>
          <a:xfrm flipV="1">
            <a:off x="5880420" y="2209800"/>
            <a:ext cx="139380" cy="839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descr="Catch Basins Square - Mid State Concrete Products">
            <a:extLst>
              <a:ext uri="{FF2B5EF4-FFF2-40B4-BE49-F238E27FC236}">
                <a16:creationId xmlns:a16="http://schemas.microsoft.com/office/drawing/2014/main" id="{C8FF819E-23FC-EE78-54B3-8858A0ACC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3810000" cy="284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1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FE1236-DFAF-E551-F0B0-14EB65D70BF7}"/>
              </a:ext>
            </a:extLst>
          </p:cNvPr>
          <p:cNvSpPr txBox="1"/>
          <p:nvPr/>
        </p:nvSpPr>
        <p:spPr>
          <a:xfrm>
            <a:off x="343058" y="914400"/>
            <a:ext cx="8572342" cy="5859104"/>
          </a:xfrm>
          <a:prstGeom prst="rect">
            <a:avLst/>
          </a:prstGeom>
          <a:noFill/>
        </p:spPr>
        <p:txBody>
          <a:bodyPr wrap="square">
            <a:spAutoFit/>
          </a:bodyPr>
          <a:lstStyle/>
          <a:p>
            <a:pPr marL="457200" indent="-457200">
              <a:lnSpc>
                <a:spcPct val="108000"/>
              </a:lnSpc>
              <a:spcAft>
                <a:spcPts val="2400"/>
              </a:spcAft>
              <a:buFont typeface="+mj-lt"/>
              <a:buAutoNum type="arabicPeriod"/>
            </a:pPr>
            <a:r>
              <a:rPr lang="en-US" sz="2200" b="0" i="0" u="none" strike="noStrike" baseline="0" dirty="0">
                <a:solidFill>
                  <a:srgbClr val="000000"/>
                </a:solidFill>
                <a:latin typeface="Times New Roman" panose="02020603050405020304" pitchFamily="18" charset="0"/>
              </a:rPr>
              <a:t>The permittee shall inspect all catch basins that it owns or operates. At a minimum, permittees who own or operate less than 1,000 catch basins shall inspect them once per year. Permittees who own or operate 1,000 or more catch basins shall inspect a minimum of 20% of the total or 1,000 per year, whichever is greater, rotating the schedule in such a way that all catch basins are inspected at least once every five years on approximately the same frequency</a:t>
            </a:r>
          </a:p>
          <a:p>
            <a:pPr marL="457200" indent="-457200">
              <a:lnSpc>
                <a:spcPct val="108000"/>
              </a:lnSpc>
              <a:buFont typeface="+mj-lt"/>
              <a:buAutoNum type="arabicPeriod"/>
            </a:pPr>
            <a:r>
              <a:rPr lang="en-US" sz="2200" b="0" i="0" u="none" strike="noStrike" baseline="0" dirty="0">
                <a:solidFill>
                  <a:srgbClr val="000000"/>
                </a:solidFill>
                <a:latin typeface="Times New Roman" panose="02020603050405020304" pitchFamily="18" charset="0"/>
              </a:rPr>
              <a:t>The permittee shall develop, update, and implement a catch basin cleaning and maintenance program. The program shall establish when a catch basin must be cleaned and maintained and include procedures for cleaning and maintenance. Cleaning and maintenance shall be implemented as frequently as necessary to ensure, at a minimum, that sediment, trash, or other debris is removed as necessary to control it from entering the waters of the State; to eliminate recurring problems; and maintain proper function</a:t>
            </a:r>
          </a:p>
        </p:txBody>
      </p:sp>
      <p:sp>
        <p:nvSpPr>
          <p:cNvPr id="2" name="Rectangle 2">
            <a:extLst>
              <a:ext uri="{FF2B5EF4-FFF2-40B4-BE49-F238E27FC236}">
                <a16:creationId xmlns:a16="http://schemas.microsoft.com/office/drawing/2014/main" id="{9AFCE359-E442-F02E-6D43-07A4AE29C77B}"/>
              </a:ext>
            </a:extLst>
          </p:cNvPr>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Catch Basin Inspection and Cleaning</a:t>
            </a:r>
          </a:p>
        </p:txBody>
      </p:sp>
    </p:spTree>
    <p:extLst>
      <p:ext uri="{BB962C8B-B14F-4D97-AF65-F5344CB8AC3E}">
        <p14:creationId xmlns:p14="http://schemas.microsoft.com/office/powerpoint/2010/main" val="268062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8A334-A829-A445-17CA-F6C0409B46C0}"/>
              </a:ext>
            </a:extLst>
          </p:cNvPr>
          <p:cNvSpPr txBox="1"/>
          <p:nvPr/>
        </p:nvSpPr>
        <p:spPr>
          <a:xfrm>
            <a:off x="457200" y="1518414"/>
            <a:ext cx="8456930" cy="1163973"/>
          </a:xfrm>
          <a:prstGeom prst="rect">
            <a:avLst/>
          </a:prstGeom>
          <a:noFill/>
        </p:spPr>
        <p:txBody>
          <a:bodyPr wrap="square">
            <a:spAutoFit/>
          </a:bodyPr>
          <a:lstStyle/>
          <a:p>
            <a:pPr>
              <a:lnSpc>
                <a:spcPct val="108000"/>
              </a:lnSpc>
              <a:spcAft>
                <a:spcPts val="2400"/>
              </a:spcAft>
            </a:pPr>
            <a:r>
              <a:rPr lang="en-US" sz="2200" b="0" i="0" u="none" strike="noStrike" baseline="0" dirty="0">
                <a:solidFill>
                  <a:srgbClr val="000000"/>
                </a:solidFill>
                <a:latin typeface="Times New Roman" panose="02020603050405020304" pitchFamily="18" charset="0"/>
              </a:rPr>
              <a:t>means a conveyance or system of conveyances (including roads with drainage systems, municipal streets, catch basins, curbs, gutters, ditches, manmade channels, or storm drains)</a:t>
            </a:r>
          </a:p>
        </p:txBody>
      </p:sp>
      <p:sp>
        <p:nvSpPr>
          <p:cNvPr id="2" name="Rectangle 2">
            <a:extLst>
              <a:ext uri="{FF2B5EF4-FFF2-40B4-BE49-F238E27FC236}">
                <a16:creationId xmlns:a16="http://schemas.microsoft.com/office/drawing/2014/main" id="{40EDF64D-2B88-39DB-A5A2-78FA212E99CF}"/>
              </a:ext>
            </a:extLst>
          </p:cNvPr>
          <p:cNvSpPr>
            <a:spLocks noGrp="1" noChangeArrowheads="1"/>
          </p:cNvSpPr>
          <p:nvPr>
            <p:ph type="title"/>
          </p:nvPr>
        </p:nvSpPr>
        <p:spPr>
          <a:xfrm>
            <a:off x="76200" y="232664"/>
            <a:ext cx="8915400" cy="984885"/>
          </a:xfrm>
        </p:spPr>
        <p:txBody>
          <a:bodyPr wrap="square">
            <a:spAutoFit/>
          </a:bodyPr>
          <a:lstStyle/>
          <a:p>
            <a:pPr algn="ctr"/>
            <a:r>
              <a:rPr lang="en-US" sz="3200" b="1" dirty="0">
                <a:solidFill>
                  <a:schemeClr val="tx1"/>
                </a:solidFill>
                <a:latin typeface="Arial" pitchFamily="34" charset="0"/>
                <a:cs typeface="Arial" pitchFamily="34" charset="0"/>
              </a:rPr>
              <a:t>Municipal Separate Storm Sewer</a:t>
            </a:r>
            <a:br>
              <a:rPr lang="en-US" sz="3200" b="1" dirty="0">
                <a:solidFill>
                  <a:schemeClr val="tx1"/>
                </a:solidFill>
                <a:latin typeface="Arial" pitchFamily="34" charset="0"/>
                <a:cs typeface="Arial" pitchFamily="34" charset="0"/>
              </a:rPr>
            </a:br>
            <a:r>
              <a:rPr lang="en-US" sz="3200" b="1" dirty="0">
                <a:solidFill>
                  <a:schemeClr val="tx1"/>
                </a:solidFill>
                <a:latin typeface="Arial" pitchFamily="34" charset="0"/>
                <a:cs typeface="Arial" pitchFamily="34" charset="0"/>
              </a:rPr>
              <a:t>or MS4 Conveyance …</a:t>
            </a:r>
          </a:p>
        </p:txBody>
      </p:sp>
      <p:pic>
        <p:nvPicPr>
          <p:cNvPr id="4098" name="Picture 2" descr="2,120 Concrete Storm Drain Stock Photos, Pictures &amp; Royalty-Free Images -  iStock">
            <a:extLst>
              <a:ext uri="{FF2B5EF4-FFF2-40B4-BE49-F238E27FC236}">
                <a16:creationId xmlns:a16="http://schemas.microsoft.com/office/drawing/2014/main" id="{8BF16492-0A0E-66A6-A60A-761715E94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40077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intenance of Drainage Features for Safety - Safety | Federal Highway  Administration">
            <a:extLst>
              <a:ext uri="{FF2B5EF4-FFF2-40B4-BE49-F238E27FC236}">
                <a16:creationId xmlns:a16="http://schemas.microsoft.com/office/drawing/2014/main" id="{615407F6-1B7F-2195-FCF3-57CE009E2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483" y="3318760"/>
            <a:ext cx="4007787" cy="3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63434"/>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8A334-A829-A445-17CA-F6C0409B46C0}"/>
              </a:ext>
            </a:extLst>
          </p:cNvPr>
          <p:cNvSpPr txBox="1"/>
          <p:nvPr/>
        </p:nvSpPr>
        <p:spPr>
          <a:xfrm>
            <a:off x="457200" y="1066800"/>
            <a:ext cx="8342788" cy="1529586"/>
          </a:xfrm>
          <a:prstGeom prst="rect">
            <a:avLst/>
          </a:prstGeom>
          <a:noFill/>
        </p:spPr>
        <p:txBody>
          <a:bodyPr wrap="square">
            <a:spAutoFit/>
          </a:bodyPr>
          <a:lstStyle/>
          <a:p>
            <a:pPr indent="-457200" marL="457200">
              <a:lnSpc>
                <a:spcPct val="108000"/>
              </a:lnSpc>
              <a:spcAft>
                <a:spcPts val="2400"/>
              </a:spcAft>
              <a:buFont typeface="+mj-lt"/>
              <a:buAutoNum type="arabicPeriod"/>
            </a:pPr>
            <a:r>
              <a:rPr b="0" baseline="0" dirty="0" i="0" lang="en-US" strike="noStrike" sz="2200" u="none">
                <a:solidFill>
                  <a:srgbClr val="000000"/>
                </a:solidFill>
                <a:latin charset="0" panose="02020603050405020304" pitchFamily="18" typeface="Times New Roman"/>
              </a:rPr>
              <a:t>The permittee shall develop, update, and implement a MS4 conveyance inspection, cleaning, and maintenance program. The program shall establish when the MS4 conveyance must be cleaned and maintained to ensure proper function and operation; </a:t>
            </a:r>
          </a:p>
        </p:txBody>
      </p:sp>
      <p:sp>
        <p:nvSpPr>
          <p:cNvPr id="2" name="Rectangle 2">
            <a:extLst>
              <a:ext uri="{FF2B5EF4-FFF2-40B4-BE49-F238E27FC236}">
                <a16:creationId xmlns:a16="http://schemas.microsoft.com/office/drawing/2014/main" id="{40EDF64D-2B88-39DB-A5A2-78FA212E99CF}"/>
              </a:ext>
            </a:extLst>
          </p:cNvPr>
          <p:cNvSpPr>
            <a:spLocks noChangeArrowheads="1" noGrp="1"/>
          </p:cNvSpPr>
          <p:nvPr>
            <p:ph type="title"/>
          </p:nvPr>
        </p:nvSpPr>
        <p:spPr>
          <a:xfrm>
            <a:off x="343058" y="232664"/>
            <a:ext cx="8456930" cy="430887"/>
          </a:xfrm>
        </p:spPr>
        <p:txBody>
          <a:bodyPr>
            <a:spAutoFit/>
          </a:bodyPr>
          <a:lstStyle/>
          <a:p>
            <a:pPr algn="ctr"/>
            <a:r>
              <a:rPr b="1" dirty="0" lang="en-US" sz="2800">
                <a:solidFill>
                  <a:schemeClr val="tx1"/>
                </a:solidFill>
                <a:latin charset="0" pitchFamily="34" typeface="Arial"/>
                <a:cs charset="0" pitchFamily="34" typeface="Arial"/>
              </a:rPr>
              <a:t>MS4 Conveyance Inspection and Cleaning</a:t>
            </a:r>
          </a:p>
        </p:txBody>
      </p:sp>
      <p:pic>
        <p:nvPicPr>
          <p:cNvPr descr="Stormwater Pipe Inspection and Cleaning - SR&amp;R Environmental" id="5122" name="Picture 2">
            <a:extLst>
              <a:ext uri="{FF2B5EF4-FFF2-40B4-BE49-F238E27FC236}">
                <a16:creationId xmlns:a16="http://schemas.microsoft.com/office/drawing/2014/main" id="{5C47A18C-E65B-5E48-DB2C-746BB0D393E3}"/>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2400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descr="Local Plumber" id="5124" name="Picture 4">
            <a:extLst>
              <a:ext uri="{FF2B5EF4-FFF2-40B4-BE49-F238E27FC236}">
                <a16:creationId xmlns:a16="http://schemas.microsoft.com/office/drawing/2014/main" id="{2B31A401-AFBF-1EC2-C436-69B30FAD0EF2}"/>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25" l="377" r="-295"/>
          <a:stretch/>
        </p:blipFill>
        <p:spPr bwMode="auto">
          <a:xfrm>
            <a:off x="2671387" y="3505200"/>
            <a:ext cx="2363932" cy="3200400"/>
          </a:xfrm>
          <a:prstGeom prst="rect">
            <a:avLst/>
          </a:prstGeom>
          <a:noFill/>
          <a:extLst>
            <a:ext uri="{909E8E84-426E-40DD-AFC4-6F175D3DCCD1}">
              <a14:hiddenFill xmlns:a14="http://schemas.microsoft.com/office/drawing/2010/main">
                <a:solidFill>
                  <a:srgbClr val="FFFFFF"/>
                </a:solidFill>
              </a14:hiddenFill>
            </a:ext>
          </a:extLst>
        </p:spPr>
      </p:pic>
      <p:pic>
        <p:nvPicPr>
          <p:cNvPr descr="Bellingham Stormwater In Photos | 2020 Surface and Stormwater Comprehensive  Plan Update | Engage Bellingham" id="5126" name="Picture 6">
            <a:extLst>
              <a:ext uri="{FF2B5EF4-FFF2-40B4-BE49-F238E27FC236}">
                <a16:creationId xmlns:a16="http://schemas.microsoft.com/office/drawing/2014/main" id="{43E173E3-81D5-5A35-5773-9287DC4FF565}"/>
              </a:ext>
            </a:extLst>
          </p:cNvPr>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5138248" y="2743200"/>
            <a:ext cx="3853352" cy="289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9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1600200"/>
            <a:ext cx="8305800" cy="3886200"/>
          </a:xfrm>
          <a:prstGeom prst="rect">
            <a:avLst/>
          </a:prstGeom>
          <a:noFill/>
          <a:ln w="9525">
            <a:noFill/>
            <a:miter lim="800000"/>
            <a:headEnd/>
            <a:tailEnd/>
          </a:ln>
        </p:spPr>
        <p:txBody>
          <a:bodyPr/>
          <a:lstStyle/>
          <a:p>
            <a:pPr marL="742950" lvl="1" indent="-285750" eaLnBrk="1" hangingPunct="1">
              <a:lnSpc>
                <a:spcPct val="80000"/>
              </a:lnSpc>
              <a:spcBef>
                <a:spcPct val="20000"/>
              </a:spcBef>
              <a:buSzPct val="70000"/>
              <a:buFont typeface="Wingdings" pitchFamily="2" charset="2"/>
              <a:buNone/>
            </a:pPr>
            <a:endParaRPr lang="en-US" sz="2800" dirty="0">
              <a:latin typeface="Times New Roman" pitchFamily="18" charset="0"/>
            </a:endParaRPr>
          </a:p>
        </p:txBody>
      </p:sp>
      <p:sp>
        <p:nvSpPr>
          <p:cNvPr id="7" name="Rectangle 2"/>
          <p:cNvSpPr>
            <a:spLocks noGrp="1" noChangeArrowheads="1"/>
          </p:cNvSpPr>
          <p:nvPr>
            <p:ph type="title"/>
          </p:nvPr>
        </p:nvSpPr>
        <p:spPr>
          <a:xfrm>
            <a:off x="343058" y="232664"/>
            <a:ext cx="8456930" cy="430887"/>
          </a:xfrm>
        </p:spPr>
        <p:txBody>
          <a:bodyPr>
            <a:spAutoFit/>
          </a:bodyPr>
          <a:lstStyle/>
          <a:p>
            <a:pPr algn="ctr"/>
            <a:r>
              <a:rPr lang="en-US" sz="2800" b="1" dirty="0">
                <a:solidFill>
                  <a:schemeClr val="tx1"/>
                </a:solidFill>
                <a:latin typeface="Arial" pitchFamily="34" charset="0"/>
                <a:cs typeface="Arial" pitchFamily="34" charset="0"/>
              </a:rPr>
              <a:t>Stormwater Facility …</a:t>
            </a:r>
          </a:p>
        </p:txBody>
      </p:sp>
      <p:sp>
        <p:nvSpPr>
          <p:cNvPr id="5" name="TextBox 4">
            <a:extLst>
              <a:ext uri="{FF2B5EF4-FFF2-40B4-BE49-F238E27FC236}">
                <a16:creationId xmlns:a16="http://schemas.microsoft.com/office/drawing/2014/main" id="{1E2BF119-FB9F-6E18-3CA5-E9B9AA78944E}"/>
              </a:ext>
            </a:extLst>
          </p:cNvPr>
          <p:cNvSpPr txBox="1"/>
          <p:nvPr/>
        </p:nvSpPr>
        <p:spPr>
          <a:xfrm>
            <a:off x="457200" y="914400"/>
            <a:ext cx="8229600" cy="1895199"/>
          </a:xfrm>
          <a:prstGeom prst="rect">
            <a:avLst/>
          </a:prstGeom>
          <a:noFill/>
        </p:spPr>
        <p:txBody>
          <a:bodyPr wrap="square">
            <a:spAutoFit/>
          </a:bodyPr>
          <a:lstStyle/>
          <a:p>
            <a:pPr>
              <a:lnSpc>
                <a:spcPct val="108000"/>
              </a:lnSpc>
            </a:pPr>
            <a:r>
              <a:rPr lang="en-US" sz="2200" b="0" i="0" u="none" strike="noStrike" baseline="0" dirty="0">
                <a:solidFill>
                  <a:srgbClr val="000000"/>
                </a:solidFill>
                <a:latin typeface="Times New Roman" panose="02020603050405020304" pitchFamily="18" charset="0"/>
              </a:rPr>
              <a:t>means stormwater infrastructure including, but not limited to, catch basins, infiltration basins, detention basins, green infrastructure, filter strips, riparian buffers, infiltration trenches, sand filters, constructed wetlands, wet basins, bioretention systems, low flow bypasses, and stormwater conveyances. </a:t>
            </a:r>
          </a:p>
        </p:txBody>
      </p:sp>
      <p:pic>
        <p:nvPicPr>
          <p:cNvPr id="2" name="Picture 1">
            <a:extLst>
              <a:ext uri="{FF2B5EF4-FFF2-40B4-BE49-F238E27FC236}">
                <a16:creationId xmlns:a16="http://schemas.microsoft.com/office/drawing/2014/main" id="{2B318939-7843-5536-FCA2-549977ED2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45" y="3048000"/>
            <a:ext cx="4114432" cy="3085824"/>
          </a:xfrm>
          <a:prstGeom prst="rect">
            <a:avLst/>
          </a:prstGeom>
        </p:spPr>
      </p:pic>
      <p:pic>
        <p:nvPicPr>
          <p:cNvPr id="3" name="Picture 2">
            <a:extLst>
              <a:ext uri="{FF2B5EF4-FFF2-40B4-BE49-F238E27FC236}">
                <a16:creationId xmlns:a16="http://schemas.microsoft.com/office/drawing/2014/main" id="{2E8637BD-D6A2-9254-7816-7FFF33A311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4522" y="3048000"/>
            <a:ext cx="4114433" cy="3085825"/>
          </a:xfrm>
          <a:prstGeom prst="rect">
            <a:avLst/>
          </a:prstGeom>
        </p:spPr>
      </p:pic>
    </p:spTree>
    <p:extLst>
      <p:ext uri="{BB962C8B-B14F-4D97-AF65-F5344CB8AC3E}">
        <p14:creationId xmlns:p14="http://schemas.microsoft.com/office/powerpoint/2010/main" val="147724967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2581</TotalTime>
  <Words>1801</Words>
  <Application>Microsoft Office PowerPoint</Application>
  <PresentationFormat>On-screen Show (4:3)</PresentationFormat>
  <Paragraphs>187</Paragraphs>
  <Slides>49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Courier New</vt:lpstr>
      <vt:lpstr>Times New Roman</vt:lpstr>
      <vt:lpstr>Wingdings</vt:lpstr>
      <vt:lpstr>Office Theme</vt:lpstr>
      <vt:lpstr> Inspection of Stormwater Management Facilities (Detention/Retention/Infiltration Basins  and Catch Basins)  Save Barnegat Bay NEMO Program</vt:lpstr>
      <vt:lpstr>PowerPoint Presentation</vt:lpstr>
      <vt:lpstr>Storm Drain Inlet …</vt:lpstr>
      <vt:lpstr>Storm Drain Inlet Inspection and Cleaning</vt:lpstr>
      <vt:lpstr>Catch Basin …</vt:lpstr>
      <vt:lpstr>Catch Basin Inspection and Cleaning</vt:lpstr>
      <vt:lpstr>Municipal Separate Storm Sewer or MS4 Conveyance …</vt:lpstr>
      <vt:lpstr>MS4 Conveyance Inspection and Cleaning</vt:lpstr>
      <vt:lpstr>Stormwater Facility …</vt:lpstr>
      <vt:lpstr>Stormwater Facility Inspection and Maintenance</vt:lpstr>
      <vt:lpstr>Corrective Measures – Actions to be taken</vt:lpstr>
      <vt:lpstr>Maintenance Logs, Inspection Reports, and Certification</vt:lpstr>
      <vt:lpstr>Stormwater Inlet Inspections</vt:lpstr>
      <vt:lpstr>Catch Basin Inspections</vt:lpstr>
      <vt:lpstr>PowerPoint Presentation</vt:lpstr>
      <vt:lpstr>PowerPoint Presentation</vt:lpstr>
      <vt:lpstr>PowerPoint Presentation</vt:lpstr>
      <vt:lpstr>Stormwater Inlet and Catch Basin Maintenance</vt:lpstr>
      <vt:lpstr>Stormwater Basin Types</vt:lpstr>
      <vt:lpstr>What is a Detention Basin?</vt:lpstr>
      <vt:lpstr>Typical Detention Basin</vt:lpstr>
      <vt:lpstr>PowerPoint Presentation</vt:lpstr>
      <vt:lpstr>What is a Retention Basin? (a.k.a. stormwater ponds, wet retention ponds, wet ponds)</vt:lpstr>
      <vt:lpstr>PowerPoint Presentation</vt:lpstr>
      <vt:lpstr>Typical Retention Basin</vt:lpstr>
      <vt:lpstr>PowerPoint Presentation</vt:lpstr>
      <vt:lpstr>PowerPoint Presentation</vt:lpstr>
      <vt:lpstr>Stormwater Facilities Inspections</vt:lpstr>
      <vt:lpstr>What to look for?</vt:lpstr>
      <vt:lpstr>Who does inspections?</vt:lpstr>
      <vt:lpstr>Example Inspection Form for Detention Basins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Types of Maintenance</vt:lpstr>
      <vt:lpstr>PowerPoint Presentation</vt:lpstr>
      <vt:lpstr>Routine Maintenance Requirements</vt:lpstr>
      <vt:lpstr>Routine Maintenance</vt:lpstr>
      <vt:lpstr>PowerPoint Presentation</vt:lpstr>
      <vt:lpstr>PowerPoint Presentation</vt:lpstr>
      <vt:lpstr>Non-Routine Maintenance</vt:lpstr>
      <vt:lpstr>Non-Routine Maintenance</vt:lpstr>
      <vt:lpstr>Outlet Repair or Replacement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hchyun</dc:creator>
  <cp:lastModifiedBy>Christopher Obropta</cp:lastModifiedBy>
  <cp:revision>93</cp:revision>
  <cp:lastPrinted>2021-04-23T11:13:31Z</cp:lastPrinted>
  <dcterms:created xsi:type="dcterms:W3CDTF">2018-04-13T18:48:19Z</dcterms:created>
  <dcterms:modified xsi:type="dcterms:W3CDTF">2022-11-15T12:15:58Z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reated" pid="2">
    <vt:filetime>2017-02-02T00:00:00Z</vt:filetime>
  </property>
  <property fmtid="{D5CDD505-2E9C-101B-9397-08002B2CF9AE}" name="Creator" pid="3">
    <vt:lpwstr>Acrobat PDFMaker 10.1 for PowerPoint</vt:lpwstr>
  </property>
  <property fmtid="{D5CDD505-2E9C-101B-9397-08002B2CF9AE}" name="LastSaved" pid="4">
    <vt:filetime>2018-04-13T00:00:00Z</vt:filetime>
  </property>
  <property fmtid="{D5CDD505-2E9C-101B-9397-08002B2CF9AE}" name="NXPowerLiteLastOptimized" pid="5">
    <vt:lpwstr>1677157</vt:lpwstr>
  </property>
  <property fmtid="{D5CDD505-2E9C-101B-9397-08002B2CF9AE}" name="NXPowerLiteSettings" pid="6">
    <vt:lpwstr>F7000400038000</vt:lpwstr>
  </property>
  <property fmtid="{D5CDD505-2E9C-101B-9397-08002B2CF9AE}" name="NXPowerLiteVersion" pid="7">
    <vt:lpwstr>S9.2.0</vt:lpwstr>
  </property>
</Properties>
</file>