
<file path=[Content_Types].xml><?xml version="1.0" encoding="utf-8"?>
<Types xmlns="http://schemas.openxmlformats.org/package/2006/content-types">
  <Default ContentType="application/vnd.openxmlformats-officedocument.oleObject" Extension="bin"/>
  <Default ContentType="image/x-emf" Extension="emf"/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notesMaster+xml" PartName="/ppt/notesMasters/notesMaster1.xml"/>
  <Override ContentType="application/vnd.openxmlformats-officedocument.presentationml.handoutMaster+xml" PartName="/ppt/handoutMasters/handout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779" r:id="rId2"/>
    <p:sldId id="863" r:id="rId3"/>
    <p:sldId id="766" r:id="rId4"/>
    <p:sldId id="763" r:id="rId5"/>
    <p:sldId id="761" r:id="rId6"/>
    <p:sldId id="416" r:id="rId7"/>
    <p:sldId id="308" r:id="rId8"/>
    <p:sldId id="767" r:id="rId9"/>
    <p:sldId id="323" r:id="rId10"/>
    <p:sldId id="321" r:id="rId11"/>
    <p:sldId id="324" r:id="rId12"/>
    <p:sldId id="325" r:id="rId13"/>
    <p:sldId id="326" r:id="rId14"/>
    <p:sldId id="327" r:id="rId15"/>
    <p:sldId id="328" r:id="rId16"/>
    <p:sldId id="760" r:id="rId17"/>
    <p:sldId id="769" r:id="rId18"/>
    <p:sldId id="770" r:id="rId19"/>
    <p:sldId id="777" r:id="rId20"/>
    <p:sldId id="469" r:id="rId21"/>
    <p:sldId id="256" r:id="rId22"/>
    <p:sldId id="778" r:id="rId23"/>
    <p:sldId id="864" r:id="rId24"/>
    <p:sldId id="306" r:id="rId2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00000"/>
    <a:srgbClr val="FF3300"/>
    <a:srgbClr val="C8CDCE"/>
    <a:srgbClr val="C800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82248" autoAdjust="0"/>
  </p:normalViewPr>
  <p:slideViewPr>
    <p:cSldViewPr>
      <p:cViewPr varScale="1">
        <p:scale>
          <a:sx n="49" d="100"/>
          <a:sy n="49" d="100"/>
        </p:scale>
        <p:origin x="1724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87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7006"/>
    </p:cViewPr>
  </p:sorterViewPr>
  <p:notesViewPr>
    <p:cSldViewPr showGuides="1">
      <p:cViewPr varScale="1">
        <p:scale>
          <a:sx n="50" d="100"/>
          <a:sy n="50" d="100"/>
        </p:scale>
        <p:origin x="2616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72" cy="464184"/>
          </a:xfrm>
          <a:prstGeom prst="rect">
            <a:avLst/>
          </a:prstGeom>
        </p:spPr>
        <p:txBody>
          <a:bodyPr vert="horz" lIns="92951" tIns="46476" rIns="92951" bIns="4647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436" y="0"/>
            <a:ext cx="3038372" cy="464184"/>
          </a:xfrm>
          <a:prstGeom prst="rect">
            <a:avLst/>
          </a:prstGeom>
        </p:spPr>
        <p:txBody>
          <a:bodyPr vert="horz" lIns="92951" tIns="46476" rIns="92951" bIns="4647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27"/>
            <a:ext cx="3038372" cy="464184"/>
          </a:xfrm>
          <a:prstGeom prst="rect">
            <a:avLst/>
          </a:prstGeom>
        </p:spPr>
        <p:txBody>
          <a:bodyPr vert="horz" lIns="92951" tIns="46476" rIns="92951" bIns="4647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436" y="8830627"/>
            <a:ext cx="3038372" cy="464184"/>
          </a:xfrm>
          <a:prstGeom prst="rect">
            <a:avLst/>
          </a:prstGeom>
        </p:spPr>
        <p:txBody>
          <a:bodyPr vert="horz" lIns="92951" tIns="46476" rIns="92951" bIns="4647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6F11400-2694-4F3C-B3FA-688B79BAAA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638530"/>
      </p:ext>
    </p:extLst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72" cy="464184"/>
          </a:xfrm>
          <a:prstGeom prst="rect">
            <a:avLst/>
          </a:prstGeom>
        </p:spPr>
        <p:txBody>
          <a:bodyPr vert="horz" lIns="92951" tIns="46476" rIns="92951" bIns="4647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436" y="0"/>
            <a:ext cx="3038372" cy="464184"/>
          </a:xfrm>
          <a:prstGeom prst="rect">
            <a:avLst/>
          </a:prstGeom>
        </p:spPr>
        <p:txBody>
          <a:bodyPr vert="horz" lIns="92951" tIns="46476" rIns="92951" bIns="4647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1" tIns="46476" rIns="92951" bIns="4647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6109"/>
            <a:ext cx="5608320" cy="4182427"/>
          </a:xfrm>
          <a:prstGeom prst="rect">
            <a:avLst/>
          </a:prstGeom>
        </p:spPr>
        <p:txBody>
          <a:bodyPr vert="horz" lIns="92951" tIns="46476" rIns="92951" bIns="46476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27"/>
            <a:ext cx="3038372" cy="464184"/>
          </a:xfrm>
          <a:prstGeom prst="rect">
            <a:avLst/>
          </a:prstGeom>
        </p:spPr>
        <p:txBody>
          <a:bodyPr vert="horz" lIns="92951" tIns="46476" rIns="92951" bIns="4647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436" y="8830627"/>
            <a:ext cx="3038372" cy="464184"/>
          </a:xfrm>
          <a:prstGeom prst="rect">
            <a:avLst/>
          </a:prstGeom>
        </p:spPr>
        <p:txBody>
          <a:bodyPr vert="horz" lIns="92951" tIns="46476" rIns="92951" bIns="4647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E843F04-2742-4D28-9FDE-B26F7FCFA0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330428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179EE-3792-45E5-85B1-3A45238539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7021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Blue House Picture.  Before and after a roadside rain garden.  Talk about increasing property value!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4342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Volunteers building a rain garden at elementary school in Cranford, NJ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3726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Beautiful rain garden at the Fanwood Public Library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357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crescent moon rain garden at the Woodbridge Health Department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40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shady area can be perfect for a rain garden.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2340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native plants.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8340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400" dirty="0"/>
              <a:t>Provides wildlife habitat</a:t>
            </a:r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C535E-05AE-47C2-B479-165F8F66427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6260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400" dirty="0"/>
              <a:t>Are more aesthetically pleasing than conventional detention basins</a:t>
            </a:r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C535E-05AE-47C2-B479-165F8F66427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776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400" dirty="0"/>
              <a:t>Can be incorporated into the landscapes of individual homes</a:t>
            </a:r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C535E-05AE-47C2-B479-165F8F66427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7551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400" dirty="0"/>
              <a:t>Sequesters carbon – nice addition to the parking lot</a:t>
            </a:r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C535E-05AE-47C2-B479-165F8F66427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65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5816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Rain garden at the Hillsborough Municipal Building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9610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have a rain garden manual that is available for download from our website.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294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worked with UCONN to develop a rain garden app for New Jersey.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852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C00E0E-AAF0-48D5-B528-56F925B2973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9188" y="698500"/>
            <a:ext cx="4646612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390" y="4414840"/>
            <a:ext cx="5507038" cy="418306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/>
              <a:t>This rooftop is directly connected to the street.  The rooftop runoff flows to the road to the catch basin to the stream.  This rooftop is directly connected to the stream.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4/14/2016</a:t>
            </a:r>
          </a:p>
        </p:txBody>
      </p:sp>
    </p:spTree>
    <p:extLst>
      <p:ext uri="{BB962C8B-B14F-4D97-AF65-F5344CB8AC3E}">
        <p14:creationId xmlns:p14="http://schemas.microsoft.com/office/powerpoint/2010/main" val="833362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Disconnect the rooftop to a rain garden.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85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a rain garden?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95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F7E0AF88-7EEF-47E7-A00A-BCADA5BD626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1C4B1A6-CA68-43CA-BCFD-8983C33D1D12}" type="slidenum">
              <a:rPr lang="en-US" altLang="en-US"/>
              <a:pPr algn="r" eaLnBrk="1" hangingPunct="1"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7411" name="Slide Image Placeholder 1">
            <a:extLst>
              <a:ext uri="{FF2B5EF4-FFF2-40B4-BE49-F238E27FC236}">
                <a16:creationId xmlns:a16="http://schemas.microsoft.com/office/drawing/2014/main" id="{14DD7252-EA4D-42F8-890B-9D307D86084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Notes Placeholder 2">
            <a:extLst>
              <a:ext uri="{FF2B5EF4-FFF2-40B4-BE49-F238E27FC236}">
                <a16:creationId xmlns:a16="http://schemas.microsoft.com/office/drawing/2014/main" id="{A5DBCDEE-7361-4734-8BAE-5E71DDE4E5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A rain garden has a flat bottom and fills up with stormwater runoff that slowly seeps into the soil.</a:t>
            </a:r>
          </a:p>
        </p:txBody>
      </p:sp>
      <p:sp>
        <p:nvSpPr>
          <p:cNvPr id="17413" name="Slide Number Placeholder 3">
            <a:extLst>
              <a:ext uri="{FF2B5EF4-FFF2-40B4-BE49-F238E27FC236}">
                <a16:creationId xmlns:a16="http://schemas.microsoft.com/office/drawing/2014/main" id="{339D8D30-AD7A-4C36-9C85-948979E151CE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43C747B-82FF-43A9-A60E-7161F9CEA7EF}" type="slidenum">
              <a:rPr lang="en-US" altLang="en-US"/>
              <a:pPr algn="r" eaLnBrk="1" hangingPunct="1"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about rain gardens.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3041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/>
              <a:t>Siting considerations.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147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plant our rain garden with native plants.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18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D3D2C-364D-4AD4-9CC2-C16AAEA23931}" type="datetime1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29217-9F61-4BE8-980B-9481835E4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Master Pages_GENERAL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8A6F9-06E0-4099-B1CA-D13F09BDD4EB}" type="datetime1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15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46357-6C37-424E-83D1-9E2D6B446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Master Pages_GENERAL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CA082-D43B-4CF1-B84F-91D853F47B40}" type="datetime1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15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2C081-8425-4FF0-A84F-74F6DF5E0D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B2BD2B-C8C8-41E4-8B96-DA24E9351F8D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609600"/>
            <a:ext cx="8229600" cy="5440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3693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3BBDC-4C79-4BBB-9A90-4877A9B8C5F0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457200" y="609600"/>
            <a:ext cx="82296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47CEB-6630-4F4F-BEF2-5C16CEFE4C9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4B475E-59E3-4EB1-BCDF-BFE62BD2114F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B037E2-12D3-4C74-9B4A-B660ED132735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57200" y="38623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0901DA-F3E2-448C-8F97-680F9F1148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8200" y="38623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9735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Master Pages_GENERAL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C00000"/>
              </a:buClr>
              <a:defRPr>
                <a:latin typeface="Times New Roman" panose="02020603050405020304" pitchFamily="18" charset="0"/>
              </a:defRPr>
            </a:lvl1pPr>
            <a:lvl2pPr>
              <a:buClr>
                <a:srgbClr val="C00000"/>
              </a:buClr>
              <a:defRPr>
                <a:latin typeface="Times New Roman" panose="02020603050405020304" pitchFamily="18" charset="0"/>
              </a:defRPr>
            </a:lvl2pPr>
            <a:lvl3pPr>
              <a:buClr>
                <a:srgbClr val="C00000"/>
              </a:buClr>
              <a:defRPr>
                <a:latin typeface="Times New Roman" panose="02020603050405020304" pitchFamily="18" charset="0"/>
              </a:defRPr>
            </a:lvl3pPr>
            <a:lvl4pPr>
              <a:buClr>
                <a:srgbClr val="C00000"/>
              </a:buClr>
              <a:defRPr>
                <a:latin typeface="Times New Roman" panose="02020603050405020304" pitchFamily="18" charset="0"/>
              </a:defRPr>
            </a:lvl4pPr>
            <a:lvl5pPr>
              <a:buClr>
                <a:srgbClr val="C00000"/>
              </a:buCl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Master Pages_GENERAL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F3F84-4313-4141-8A1E-370D8E406F0D}" type="datetime1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15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F5043-8198-42A7-9001-74A743BB52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Master Pages_GENERAL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45F16-EC77-40E7-A89F-23C61DC5A77D}" type="datetime1">
              <a:rPr lang="en-US" smtClean="0"/>
              <a:t>11/11/2022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15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BE1A9-6CBC-47B7-B373-B20D2749A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ter Pages_GENERAL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B3639-7914-4D53-BB57-505509EAD1C3}" type="datetime1">
              <a:rPr lang="en-US" smtClean="0"/>
              <a:t>11/11/2022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15</a:t>
            </a: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984EA-FB30-465B-8AF3-FF022A4FFD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Master Pages_GENERAL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53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Master Pages_GENERAL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D9C3B-7E8B-427C-8009-F0C393BA1CF3}" type="datetime1">
              <a:rPr lang="en-US" smtClean="0"/>
              <a:t>11/11/2022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15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1FB6C-D1FB-4DD7-A871-0A0A8F5F34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Master Pages_GENERAL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66F20-BCF1-45C3-BA05-0F04AD6F9AF9}" type="datetime1">
              <a:rPr lang="en-US" smtClean="0"/>
              <a:t>11/11/2022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15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8E1E7-35BC-4C4D-B09E-B0F93FA233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Master Pages_GENERAL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53769-E1AB-40C9-A534-E799B5C1D531}" type="datetime1">
              <a:rPr lang="en-US" smtClean="0"/>
              <a:t>11/11/2022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15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806C8-AE91-403B-AD29-B44A88139B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8F7D018-9AEE-413D-8DE3-E0C5813CA1C1}" type="datetime1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063FB1-3468-4721-A4CC-F5BE5D2874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  <p:sldLayoutId id="2147483916" r:id="rId12"/>
    <p:sldLayoutId id="2147483917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C00000"/>
          </a:solidFill>
          <a:latin typeface="Times New Roman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Minion Pro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Minion Pro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Minion Pro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Minion Pro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Minion Pro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Minion Pro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Minion Pro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Minion Pro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pitchFamily="34" charset="0"/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pitchFamily="34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pitchFamily="34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 ?><Relationships xmlns="http://schemas.openxmlformats.org/package/2006/relationships"><Relationship Id="rId3" Target="../media/image37.jpeg" Type="http://schemas.openxmlformats.org/officeDocument/2006/relationships/image"/><Relationship Id="rId2" Target="../notesSlides/notesSlide21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22.xml.rels><?xml version="1.0" encoding="UTF-8" standalone="yes" ?><Relationships xmlns="http://schemas.openxmlformats.org/package/2006/relationships"><Relationship Id="rId3" Target="../media/image38.jpeg" Type="http://schemas.openxmlformats.org/officeDocument/2006/relationships/image"/><Relationship Id="rId2" Target="../notesSlides/notesSlide22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mailto:obropta@envsci.rutgers.ed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 ?><Relationships xmlns="http://schemas.openxmlformats.org/package/2006/relationships"><Relationship Id="rId3" Target="../media/image7.jpeg" Type="http://schemas.openxmlformats.org/officeDocument/2006/relationships/image"/><Relationship Id="rId2" Target="../notesSlides/notesSlide5.xml" Type="http://schemas.openxmlformats.org/officeDocument/2006/relationships/notesSlide"/><Relationship Id="rId1" Target="../slideLayouts/slideLayout2.xml" Type="http://schemas.openxmlformats.org/officeDocument/2006/relationships/slideLayout"/><Relationship Id="rId5" Target="../media/image8.png" Type="http://schemas.openxmlformats.org/officeDocument/2006/relationships/image"/><Relationship Id="rId4" Target="../media/image8.png" Type="http://schemas.openxmlformats.org/officeDocument/2006/relationships/image"/></Relationships>
</file>

<file path=ppt/slides/_rels/slide6.xml.rels><?xml version="1.0" encoding="UTF-8" standalone="yes" ?><Relationships xmlns="http://schemas.openxmlformats.org/package/2006/relationships"><Relationship Id="rId3" Target="../media/image9.png" Type="http://schemas.openxmlformats.org/officeDocument/2006/relationships/image"/><Relationship Id="rId2" Target="../notesSlides/notesSlide6.xml" Type="http://schemas.openxmlformats.org/officeDocument/2006/relationships/notesSlide"/><Relationship Id="rId1" Target="../slideLayouts/slideLayout7.xml" Type="http://schemas.openxmlformats.org/officeDocument/2006/relationships/slideLayout"/><Relationship Id="rId6" Target="../media/image5.jpeg" Type="http://schemas.openxmlformats.org/officeDocument/2006/relationships/image"/><Relationship Id="rId5" Target="../media/image11.png" Type="http://schemas.openxmlformats.org/officeDocument/2006/relationships/image"/><Relationship Id="rId4" Target="../media/image10.jpeg" Type="http://schemas.openxmlformats.org/officeDocument/2006/relationships/image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4745" y="165296"/>
            <a:ext cx="8834510" cy="65274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id="{4CA71789-46EC-8342-E5A0-9521DF49CC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715804"/>
            <a:ext cx="2931544" cy="842468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5791200" y="304800"/>
            <a:ext cx="3048000" cy="838200"/>
          </a:xfrm>
          <a:custGeom>
            <a:avLst/>
            <a:gdLst/>
            <a:ahLst/>
            <a:cxnLst/>
            <a:rect l="l" t="t" r="r" b="b"/>
            <a:pathLst>
              <a:path w="3048000" h="838200">
                <a:moveTo>
                  <a:pt x="0" y="0"/>
                </a:moveTo>
                <a:lnTo>
                  <a:pt x="3048000" y="0"/>
                </a:lnTo>
                <a:lnTo>
                  <a:pt x="3048000" y="838200"/>
                </a:ln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45056" y="4645888"/>
            <a:ext cx="8456930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Rutgers Cooperative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Extension </a:t>
            </a:r>
            <a:r>
              <a:rPr sz="2400" spc="-25" dirty="0">
                <a:latin typeface="Arial" panose="020B0604020202020204" pitchFamily="34" charset="0"/>
                <a:cs typeface="Arial" panose="020B0604020202020204" pitchFamily="34" charset="0"/>
              </a:rPr>
              <a:t>Water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r>
              <a:rPr sz="24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2400" spc="-10" dirty="0">
                <a:latin typeface="Arial" panose="020B0604020202020204" pitchFamily="34" charset="0"/>
                <a:cs typeface="Arial" panose="020B0604020202020204" pitchFamily="34" charset="0"/>
              </a:rPr>
              <a:t>Chris Obropta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2270" y="609600"/>
            <a:ext cx="8456930" cy="2585323"/>
          </a:xfrm>
        </p:spPr>
        <p:txBody>
          <a:bodyPr/>
          <a:lstStyle/>
          <a:p>
            <a:pPr algn="ctr"/>
            <a:b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 Gardens:</a:t>
            </a:r>
            <a:b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Simple Solution for Almost Any Existing Development</a:t>
            </a:r>
            <a:b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 Barnegat Bay NEMO Program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Picture 2" descr="vol48no5_2A">
            <a:extLst>
              <a:ext uri="{FF2B5EF4-FFF2-40B4-BE49-F238E27FC236}">
                <a16:creationId xmlns:a16="http://schemas.microsoft.com/office/drawing/2014/main" id="{B1432946-9608-4558-81A9-0C06EDB8B6E1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-7938"/>
            <a:ext cx="7620000" cy="6826251"/>
          </a:xfrm>
          <a:noFill/>
          <a:ln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0" name="Picture 2" descr="RAINGARDEN  HOME  GEESE-26">
            <a:extLst>
              <a:ext uri="{FF2B5EF4-FFF2-40B4-BE49-F238E27FC236}">
                <a16:creationId xmlns:a16="http://schemas.microsoft.com/office/drawing/2014/main" id="{26FD8795-4920-48B9-A1CE-7ABB6929B05B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4763"/>
            <a:ext cx="8915400" cy="6818313"/>
          </a:xfrm>
          <a:noFill/>
          <a:ln/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4" name="Picture 2" descr="IMG_3428">
            <a:extLst>
              <a:ext uri="{FF2B5EF4-FFF2-40B4-BE49-F238E27FC236}">
                <a16:creationId xmlns:a16="http://schemas.microsoft.com/office/drawing/2014/main" id="{FF3D2F28-FBDC-417F-8CF6-2BEB511E1EAA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6200" y="260350"/>
            <a:ext cx="9220200" cy="5646738"/>
          </a:xfrm>
          <a:noFill/>
          <a:ln/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98" name="Picture 2" descr="DSC01135">
            <a:extLst>
              <a:ext uri="{FF2B5EF4-FFF2-40B4-BE49-F238E27FC236}">
                <a16:creationId xmlns:a16="http://schemas.microsoft.com/office/drawing/2014/main" id="{83E57885-991F-49D4-93C4-5C975BDDDBF6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91" y="609600"/>
            <a:ext cx="7253817" cy="5440363"/>
          </a:xfrm>
          <a:noFill/>
          <a:ln/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2" name="Picture 2" descr="IMG_3142">
            <a:extLst>
              <a:ext uri="{FF2B5EF4-FFF2-40B4-BE49-F238E27FC236}">
                <a16:creationId xmlns:a16="http://schemas.microsoft.com/office/drawing/2014/main" id="{73F0AF03-2D85-47F8-BCCE-3E962F146133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991600" cy="6743700"/>
          </a:xfrm>
          <a:noFill/>
          <a:ln/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6" name="Picture 2" descr="IMG_3147">
            <a:extLst>
              <a:ext uri="{FF2B5EF4-FFF2-40B4-BE49-F238E27FC236}">
                <a16:creationId xmlns:a16="http://schemas.microsoft.com/office/drawing/2014/main" id="{C8D9C992-2453-4421-8577-5C3B6CF34185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570413" cy="3427413"/>
          </a:xfrm>
          <a:noFill/>
          <a:ln/>
        </p:spPr>
      </p:pic>
      <p:pic>
        <p:nvPicPr>
          <p:cNvPr id="210947" name="Picture 3" descr="IMG_3169">
            <a:extLst>
              <a:ext uri="{FF2B5EF4-FFF2-40B4-BE49-F238E27FC236}">
                <a16:creationId xmlns:a16="http://schemas.microsoft.com/office/drawing/2014/main" id="{A0C97E07-3144-4AC8-85F5-E35957DDA927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3588" y="0"/>
            <a:ext cx="4570412" cy="3427413"/>
          </a:xfrm>
          <a:noFill/>
          <a:ln/>
        </p:spPr>
      </p:pic>
      <p:pic>
        <p:nvPicPr>
          <p:cNvPr id="210948" name="Picture 4" descr="IMG_3151">
            <a:extLst>
              <a:ext uri="{FF2B5EF4-FFF2-40B4-BE49-F238E27FC236}">
                <a16:creationId xmlns:a16="http://schemas.microsoft.com/office/drawing/2014/main" id="{4AE8C30C-2DD6-40D2-9C89-6860B554E1E6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399997"/>
            <a:ext cx="4609070" cy="3458003"/>
          </a:xfrm>
          <a:noFill/>
          <a:ln/>
        </p:spPr>
      </p:pic>
      <p:pic>
        <p:nvPicPr>
          <p:cNvPr id="210949" name="Picture 5" descr="IMG_3149">
            <a:extLst>
              <a:ext uri="{FF2B5EF4-FFF2-40B4-BE49-F238E27FC236}">
                <a16:creationId xmlns:a16="http://schemas.microsoft.com/office/drawing/2014/main" id="{05EBD8BC-0463-4B3A-97D4-695D87DCCE8E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412" y="3430191"/>
            <a:ext cx="4570411" cy="3427809"/>
          </a:xfrm>
          <a:noFill/>
          <a:ln/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5"/>
            <a:ext cx="9144000" cy="682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569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05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909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2257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985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4B7C198-98C7-1639-3C33-3A386A84DCE6}"/>
              </a:ext>
            </a:extLst>
          </p:cNvPr>
          <p:cNvSpPr txBox="1">
            <a:spLocks/>
          </p:cNvSpPr>
          <p:nvPr/>
        </p:nvSpPr>
        <p:spPr>
          <a:xfrm>
            <a:off x="914400" y="152400"/>
            <a:ext cx="764736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1" i="0">
                <a:solidFill>
                  <a:srgbClr val="C00000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n-US" kern="0" spc="-15" dirty="0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endParaRPr lang="en-US" kern="0" spc="-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838200" y="1600200"/>
            <a:ext cx="8305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SzPct val="70000"/>
              <a:buFont typeface="Wingdings" pitchFamily="2" charset="2"/>
              <a:buNone/>
            </a:pPr>
            <a:endParaRPr lang="en-US" sz="2800" dirty="0">
              <a:latin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2BF119-FB9F-6E18-3CA5-E9B9AA78944E}"/>
              </a:ext>
            </a:extLst>
          </p:cNvPr>
          <p:cNvSpPr txBox="1"/>
          <p:nvPr/>
        </p:nvSpPr>
        <p:spPr>
          <a:xfrm>
            <a:off x="457200" y="1447800"/>
            <a:ext cx="83058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Directly Connected Impervious Surfaces</a:t>
            </a:r>
            <a:endParaRPr lang="en-US" sz="2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Disconnection with a Rain Garden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What is a Rain Garden and why you should want one?</a:t>
            </a:r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Site Selection</a:t>
            </a:r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Native Plants</a:t>
            </a:r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Rain Garden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Examples</a:t>
            </a:r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Resources for you</a:t>
            </a:r>
            <a:endParaRPr lang="en-US" sz="2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125518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293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33" y="86360"/>
            <a:ext cx="7633335" cy="59804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0987" y="6066790"/>
            <a:ext cx="8582025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Here is the website for the rain garden manual: http://www.water.rutgers.edu/Rain_Gardens/RGWebsite/RainGardenManualofNJ.html</a:t>
            </a:r>
          </a:p>
        </p:txBody>
      </p:sp>
    </p:spTree>
    <p:extLst>
      <p:ext uri="{BB962C8B-B14F-4D97-AF65-F5344CB8AC3E}">
        <p14:creationId xmlns:p14="http://schemas.microsoft.com/office/powerpoint/2010/main" val="16020253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56E6D9-89DE-43E0-AC49-795721DB8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433" y="0"/>
            <a:ext cx="80551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1372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A909C-7179-83F6-BCF0-775F8B6B4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is time to do your part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CBEB1-6FF4-D5BD-FBAD-FE0AE91FC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NJ’s waterways are polluted because of stormwater runoff from existing development</a:t>
            </a:r>
          </a:p>
          <a:p>
            <a:r>
              <a:rPr lang="en-US" dirty="0"/>
              <a:t>Stormwater runoff from existing development causes a majority of localized flooding</a:t>
            </a:r>
          </a:p>
          <a:p>
            <a:r>
              <a:rPr lang="en-US" dirty="0"/>
              <a:t>A rain garden is a very simple way everybody can help improve the health of our waterways and reduce </a:t>
            </a:r>
            <a:r>
              <a:rPr lang="en-US"/>
              <a:t>localized flooding</a:t>
            </a:r>
          </a:p>
        </p:txBody>
      </p:sp>
    </p:spTree>
    <p:extLst>
      <p:ext uri="{BB962C8B-B14F-4D97-AF65-F5344CB8AC3E}">
        <p14:creationId xmlns:p14="http://schemas.microsoft.com/office/powerpoint/2010/main" val="6958581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>
            <a:extLst>
              <a:ext uri="{FF2B5EF4-FFF2-40B4-BE49-F238E27FC236}">
                <a16:creationId xmlns:a16="http://schemas.microsoft.com/office/drawing/2014/main" id="{909FC49E-A4F3-42E4-83C9-6CBA73C5CFF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724025"/>
            <a:ext cx="7772400" cy="3362325"/>
          </a:xfrm>
        </p:spPr>
        <p:txBody>
          <a:bodyPr/>
          <a:lstStyle/>
          <a:p>
            <a:r>
              <a:rPr lang="en-US" altLang="en-US" sz="3200" b="1" dirty="0">
                <a:latin typeface="+mn-lt"/>
              </a:rPr>
              <a:t>Christopher C. Obropta, Ph.D., P.E.</a:t>
            </a:r>
            <a:br>
              <a:rPr lang="en-US" altLang="en-US" sz="3200" b="1" dirty="0">
                <a:latin typeface="+mn-lt"/>
              </a:rPr>
            </a:br>
            <a:r>
              <a:rPr lang="en-US" altLang="en-US" sz="3200" b="1" dirty="0">
                <a:latin typeface="+mn-lt"/>
              </a:rPr>
              <a:t>E-mail: </a:t>
            </a:r>
            <a:r>
              <a:rPr lang="en-US" altLang="en-US" sz="3200" b="1" dirty="0">
                <a:latin typeface="+mn-lt"/>
                <a:hlinkClick r:id="rId2"/>
              </a:rPr>
              <a:t>obropta@envsci.rutgers.edu</a:t>
            </a:r>
            <a:br>
              <a:rPr lang="en-US" altLang="en-US" sz="3200" b="1" dirty="0">
                <a:latin typeface="+mn-lt"/>
              </a:rPr>
            </a:br>
            <a:br>
              <a:rPr lang="en-US" altLang="en-US" sz="3200" b="1" dirty="0">
                <a:latin typeface="+mn-lt"/>
              </a:rPr>
            </a:br>
            <a:r>
              <a:rPr lang="en-US" altLang="en-US" sz="3200" b="1" dirty="0">
                <a:latin typeface="+mn-lt"/>
              </a:rPr>
              <a:t>www.water.rutgers.edu</a:t>
            </a:r>
            <a:br>
              <a:rPr lang="en-US" altLang="en-US" sz="3500" b="1" dirty="0">
                <a:latin typeface="Garamond" panose="02020404030301010803" pitchFamily="18" charset="0"/>
              </a:rPr>
            </a:br>
            <a:endParaRPr lang="en-US" altLang="en-US" sz="35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BDBD8A-AD3A-4DEA-9884-9A377E4EA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81984" cy="1600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5C5D4B-1065-4B14-97E1-DD7F564381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683" y="-1"/>
            <a:ext cx="2985317" cy="14636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ster Pages_GENERAL.jpg" id="23554" name="Picture 23"/>
          <p:cNvPicPr>
            <a:picLocks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228600" y="228600"/>
            <a:ext cx="85915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75000"/>
              </a:lnSpc>
            </a:pPr>
            <a:r>
              <a:rPr b="1" dirty="0" lang="en-US" sz="4000">
                <a:solidFill>
                  <a:srgbClr val="C00000"/>
                </a:solidFill>
                <a:latin typeface="+mn-lt"/>
                <a:cs charset="0" pitchFamily="34" typeface="Arial"/>
              </a:rPr>
              <a:t>Keep the Rain from the Drain</a:t>
            </a:r>
          </a:p>
        </p:txBody>
      </p:sp>
      <p:sp>
        <p:nvSpPr>
          <p:cNvPr descr="camden.smart.logo.pdf" id="23556" name="Content Placeholder 3"/>
          <p:cNvSpPr>
            <a:spLocks noChangeAspect="1"/>
          </p:cNvSpPr>
          <p:nvPr/>
        </p:nvSpPr>
        <p:spPr bwMode="auto">
          <a:xfrm>
            <a:off x="4945063" y="493713"/>
            <a:ext cx="1789112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3557" name="Picture 9"/>
          <p:cNvPicPr>
            <a:picLocks noChangeArrowheads="1" noChangeAspect="1"/>
          </p:cNvPicPr>
          <p:nvPr/>
        </p:nvPicPr>
        <p:blipFill>
          <a:blip cstate="print" r:embed="rId4"/>
          <a:srcRect b="27" r="1"/>
          <a:stretch>
            <a:fillRect/>
          </a:stretch>
        </p:blipFill>
        <p:spPr bwMode="auto">
          <a:xfrm>
            <a:off x="814388" y="1219200"/>
            <a:ext cx="7515225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438400" y="1752600"/>
            <a:ext cx="1524000" cy="1600200"/>
            <a:chOff x="2438400" y="1752600"/>
            <a:chExt cx="1524000" cy="16002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2438400" y="2057400"/>
              <a:ext cx="0" cy="1143000"/>
            </a:xfrm>
            <a:prstGeom prst="line">
              <a:avLst/>
            </a:prstGeom>
            <a:ln w="508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590800" y="1752600"/>
              <a:ext cx="0" cy="1143000"/>
            </a:xfrm>
            <a:prstGeom prst="line">
              <a:avLst/>
            </a:prstGeom>
            <a:ln w="508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743200" y="2057400"/>
              <a:ext cx="0" cy="1143000"/>
            </a:xfrm>
            <a:prstGeom prst="line">
              <a:avLst/>
            </a:prstGeom>
            <a:ln w="508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895600" y="2209800"/>
              <a:ext cx="0" cy="1143000"/>
            </a:xfrm>
            <a:prstGeom prst="line">
              <a:avLst/>
            </a:prstGeom>
            <a:ln w="508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048000" y="1981200"/>
              <a:ext cx="0" cy="1143000"/>
            </a:xfrm>
            <a:prstGeom prst="line">
              <a:avLst/>
            </a:prstGeom>
            <a:ln w="508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200400" y="2133600"/>
              <a:ext cx="0" cy="1143000"/>
            </a:xfrm>
            <a:prstGeom prst="line">
              <a:avLst/>
            </a:prstGeom>
            <a:ln w="508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352800" y="1752600"/>
              <a:ext cx="0" cy="1143000"/>
            </a:xfrm>
            <a:prstGeom prst="line">
              <a:avLst/>
            </a:prstGeom>
            <a:ln w="508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505200" y="1905000"/>
              <a:ext cx="0" cy="1143000"/>
            </a:xfrm>
            <a:prstGeom prst="line">
              <a:avLst/>
            </a:prstGeom>
            <a:ln w="508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657600" y="2057400"/>
              <a:ext cx="0" cy="1143000"/>
            </a:xfrm>
            <a:prstGeom prst="line">
              <a:avLst/>
            </a:prstGeom>
            <a:ln w="508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810000" y="2209800"/>
              <a:ext cx="0" cy="1143000"/>
            </a:xfrm>
            <a:prstGeom prst="line">
              <a:avLst/>
            </a:prstGeom>
            <a:ln w="508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962400" y="2133600"/>
              <a:ext cx="0" cy="1143000"/>
            </a:xfrm>
            <a:prstGeom prst="line">
              <a:avLst/>
            </a:prstGeom>
            <a:ln w="508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Straight Arrow Connector 24"/>
          <p:cNvCxnSpPr/>
          <p:nvPr/>
        </p:nvCxnSpPr>
        <p:spPr bwMode="auto">
          <a:xfrm flipH="1" flipV="1">
            <a:off x="2286000" y="3429000"/>
            <a:ext cx="2133600" cy="76200"/>
          </a:xfrm>
          <a:prstGeom prst="straightConnector1">
            <a:avLst/>
          </a:prstGeom>
          <a:ln w="31750">
            <a:solidFill>
              <a:srgbClr val="00B0F0"/>
            </a:solidFill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 bwMode="auto">
          <a:xfrm>
            <a:off x="2311400" y="3657600"/>
            <a:ext cx="0" cy="609600"/>
          </a:xfrm>
          <a:prstGeom prst="straightConnector1">
            <a:avLst/>
          </a:prstGeom>
          <a:ln w="31750">
            <a:solidFill>
              <a:srgbClr val="00B0F0"/>
            </a:solidFill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2209800" y="4495800"/>
            <a:ext cx="76200" cy="990600"/>
          </a:xfrm>
          <a:prstGeom prst="straightConnector1">
            <a:avLst/>
          </a:prstGeom>
          <a:ln w="31750">
            <a:solidFill>
              <a:srgbClr val="00B0F0"/>
            </a:solidFill>
            <a:prstDash val="sysDash"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2362200" y="5562600"/>
            <a:ext cx="2895600" cy="152400"/>
          </a:xfrm>
          <a:prstGeom prst="straightConnector1">
            <a:avLst/>
          </a:prstGeom>
          <a:ln w="31750">
            <a:solidFill>
              <a:srgbClr val="00B0F0"/>
            </a:solidFill>
            <a:tailEnd len="med" type="arrow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828800" y="1371600"/>
            <a:ext cx="3244850" cy="4706938"/>
            <a:chOff x="2682478" y="1028698"/>
            <a:chExt cx="3779045" cy="5038726"/>
          </a:xfrm>
        </p:grpSpPr>
        <p:cxnSp>
          <p:nvCxnSpPr>
            <p:cNvPr id="9" name="Straight Connector 8"/>
            <p:cNvCxnSpPr/>
            <p:nvPr/>
          </p:nvCxnSpPr>
          <p:spPr>
            <a:xfrm flipH="1" rot="16200000">
              <a:off x="2052638" y="1658538"/>
              <a:ext cx="5038726" cy="3779045"/>
            </a:xfrm>
            <a:prstGeom prst="line">
              <a:avLst/>
            </a:prstGeom>
            <a:ln w="2540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2052638" y="1658538"/>
              <a:ext cx="5038726" cy="3779045"/>
            </a:xfrm>
            <a:prstGeom prst="line">
              <a:avLst/>
            </a:prstGeom>
            <a:ln w="2540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694" y="6344046"/>
            <a:ext cx="1620203" cy="4657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3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12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>
                            <p:stCondLst>
                              <p:cond delay="1000"/>
                            </p:stCondLst>
                            <p:childTnLst>
                              <p:par>
                                <p:cTn fill="hold" id="1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16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000" id="2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>
                      <p:stCondLst>
                        <p:cond delay="indefinite"/>
                      </p:stCondLst>
                      <p:childTnLst>
                        <p:par>
                          <p:cTn fill="hold" id="23">
                            <p:stCondLst>
                              <p:cond delay="0"/>
                            </p:stCondLst>
                            <p:childTnLst>
                              <p:par>
                                <p:cTn fill="hold" id="24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0" id="26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id="2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0101021_NJ Rain Garden Manual_19.jpg" id="8" name="Picture 2"/>
          <p:cNvPicPr>
            <a:picLocks noChangeAspect="1"/>
          </p:cNvPicPr>
          <p:nvPr/>
        </p:nvPicPr>
        <p:blipFill>
          <a:blip cstate="print" r:embed="rId3"/>
          <a:srcRect b="31" l="40" r="34" t="10"/>
          <a:stretch>
            <a:fillRect/>
          </a:stretch>
        </p:blipFill>
        <p:spPr bwMode="auto">
          <a:xfrm>
            <a:off x="228600" y="1273187"/>
            <a:ext cx="8636000" cy="503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dirty="0" lang="en-US" sz="4000">
                <a:latin typeface="+mn-lt"/>
              </a:rPr>
              <a:t>Disconnect with a Rain Garden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694" y="6344046"/>
            <a:ext cx="1620203" cy="46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556973"/>
      </p:ext>
    </p:extLst>
  </p:cSld>
  <p:clrMapOvr>
    <a:masterClrMapping/>
  </p:clrMapOvr>
  <p:transition advClick="0"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2"/>
          <p:cNvSpPr>
            <a:spLocks noGrp="1"/>
          </p:cNvSpPr>
          <p:nvPr>
            <p:ph type="title"/>
          </p:nvPr>
        </p:nvSpPr>
        <p:spPr>
          <a:xfrm>
            <a:off x="1835002" y="198438"/>
            <a:ext cx="5556398" cy="715962"/>
          </a:xfrm>
        </p:spPr>
        <p:txBody>
          <a:bodyPr/>
          <a:lstStyle/>
          <a:p>
            <a:pPr algn="ctr" eaLnBrk="1" hangingPunct="1"/>
            <a:r>
              <a:rPr b="1" dirty="0" lang="en-US" sz="4000">
                <a:latin typeface="+mn-lt"/>
              </a:rPr>
              <a:t>Rain Gardens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33916" y="944562"/>
            <a:ext cx="867616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defRPr/>
            </a:pPr>
            <a:r>
              <a:rPr dirty="0" lang="en-US" sz="3200">
                <a:cs charset="0" panose="020B0604020202020204" pitchFamily="34" typeface="Arial"/>
              </a:rPr>
              <a:t>A rain garden is a landscaped, shallow depression that is designed to capture, treat, and infiltrate stormwater at the source before it becomes runoff.  </a:t>
            </a:r>
          </a:p>
        </p:txBody>
      </p:sp>
      <p:pic>
        <p:nvPicPr>
          <p:cNvPr descr="G:\caitrin higgins\Rain Garden Manual\20100916_RG MANUAL_final Folder_BACKUP\Links\Burlington Cty Cmmty Ag Center_082409.jpg" id="1029" name="Picture 4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175555" y="3429000"/>
            <a:ext cx="4372674" cy="3279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Object 5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784" y="3429000"/>
            <a:ext cx="4244660" cy="327996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owerPoint Slide Design Template">
            <a:extLst>
              <a:ext uri="{FF2B5EF4-FFF2-40B4-BE49-F238E27FC236}">
                <a16:creationId xmlns:a16="http://schemas.microsoft.com/office/drawing/2014/main" id="{F577CA8E-B674-4B42-A8E5-84168EE2C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12" descr="Rain Garden within Bathtub (For Kids)">
            <a:extLst>
              <a:ext uri="{FF2B5EF4-FFF2-40B4-BE49-F238E27FC236}">
                <a16:creationId xmlns:a16="http://schemas.microsoft.com/office/drawing/2014/main" id="{58CC9C2E-AB02-4306-8054-2016FC859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7910513" cy="471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743FD9E-DF01-455A-99DD-16EEFC70B180}"/>
              </a:ext>
            </a:extLst>
          </p:cNvPr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normAutofit/>
          </a:bodyPr>
          <a:lstStyle/>
          <a:p>
            <a:pPr algn="ctr" eaLnBrk="1" hangingPunct="1">
              <a:defRPr/>
            </a:pPr>
            <a:r>
              <a:rPr lang="en-US" sz="4000" b="1" kern="0" dirty="0">
                <a:solidFill>
                  <a:srgbClr val="CC0000"/>
                </a:solidFill>
                <a:latin typeface="+mn-lt"/>
                <a:ea typeface="+mj-ea"/>
                <a:cs typeface="+mj-cs"/>
              </a:rPr>
              <a:t>Parts of a Rain Garden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D5A27D3-2586-4D38-B093-DE0A23B85F78}"/>
              </a:ext>
            </a:extLst>
          </p:cNvPr>
          <p:cNvSpPr/>
          <p:nvPr/>
        </p:nvSpPr>
        <p:spPr>
          <a:xfrm>
            <a:off x="3200400" y="5257800"/>
            <a:ext cx="152400" cy="152400"/>
          </a:xfrm>
          <a:prstGeom prst="ellipse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88E95BA-1A4B-4C5A-B5C3-D7AD1E02829E}"/>
              </a:ext>
            </a:extLst>
          </p:cNvPr>
          <p:cNvSpPr/>
          <p:nvPr/>
        </p:nvSpPr>
        <p:spPr>
          <a:xfrm>
            <a:off x="3810000" y="5289698"/>
            <a:ext cx="152400" cy="152400"/>
          </a:xfrm>
          <a:prstGeom prst="ellipse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406D4C5-753A-4299-88E8-B2E13602264F}"/>
              </a:ext>
            </a:extLst>
          </p:cNvPr>
          <p:cNvSpPr/>
          <p:nvPr/>
        </p:nvSpPr>
        <p:spPr>
          <a:xfrm>
            <a:off x="3474243" y="5424377"/>
            <a:ext cx="152400" cy="152400"/>
          </a:xfrm>
          <a:prstGeom prst="ellipse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7C83CD1-A5BE-4345-BF57-1C3D44A6B998}"/>
              </a:ext>
            </a:extLst>
          </p:cNvPr>
          <p:cNvSpPr/>
          <p:nvPr/>
        </p:nvSpPr>
        <p:spPr>
          <a:xfrm>
            <a:off x="4145757" y="5417288"/>
            <a:ext cx="152400" cy="152400"/>
          </a:xfrm>
          <a:prstGeom prst="ellipse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158D635-B5D2-488F-929A-78171FE4C1ED}"/>
              </a:ext>
            </a:extLst>
          </p:cNvPr>
          <p:cNvSpPr/>
          <p:nvPr/>
        </p:nvSpPr>
        <p:spPr>
          <a:xfrm>
            <a:off x="4464843" y="5298558"/>
            <a:ext cx="152400" cy="152400"/>
          </a:xfrm>
          <a:prstGeom prst="ellipse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E7A1E97-E0CA-45E1-9FCF-E89383701F18}"/>
              </a:ext>
            </a:extLst>
          </p:cNvPr>
          <p:cNvSpPr/>
          <p:nvPr/>
        </p:nvSpPr>
        <p:spPr>
          <a:xfrm>
            <a:off x="5162937" y="5298558"/>
            <a:ext cx="152400" cy="152400"/>
          </a:xfrm>
          <a:prstGeom prst="ellipse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2B6F140-4158-4875-8854-52EF86B94AA9}"/>
              </a:ext>
            </a:extLst>
          </p:cNvPr>
          <p:cNvSpPr/>
          <p:nvPr/>
        </p:nvSpPr>
        <p:spPr>
          <a:xfrm>
            <a:off x="5810637" y="5274303"/>
            <a:ext cx="152400" cy="152400"/>
          </a:xfrm>
          <a:prstGeom prst="ellipse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4570DD2-CBFE-4B25-8AD1-AC0A1D5C5BDF}"/>
              </a:ext>
            </a:extLst>
          </p:cNvPr>
          <p:cNvSpPr/>
          <p:nvPr/>
        </p:nvSpPr>
        <p:spPr>
          <a:xfrm>
            <a:off x="5474880" y="5408982"/>
            <a:ext cx="152400" cy="152400"/>
          </a:xfrm>
          <a:prstGeom prst="ellipse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E1BCBBE-B3F2-4C65-BE00-645781DA4AE1}"/>
              </a:ext>
            </a:extLst>
          </p:cNvPr>
          <p:cNvSpPr/>
          <p:nvPr/>
        </p:nvSpPr>
        <p:spPr>
          <a:xfrm>
            <a:off x="6146394" y="5401893"/>
            <a:ext cx="152400" cy="152400"/>
          </a:xfrm>
          <a:prstGeom prst="ellipse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C9BB25E-30E7-4A37-9D1B-E81E0BDDB204}"/>
              </a:ext>
            </a:extLst>
          </p:cNvPr>
          <p:cNvSpPr/>
          <p:nvPr/>
        </p:nvSpPr>
        <p:spPr>
          <a:xfrm>
            <a:off x="6465480" y="5283163"/>
            <a:ext cx="152400" cy="152400"/>
          </a:xfrm>
          <a:prstGeom prst="ellipse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9A6859F-F08D-40A5-89DA-4029086928C5}"/>
              </a:ext>
            </a:extLst>
          </p:cNvPr>
          <p:cNvSpPr/>
          <p:nvPr/>
        </p:nvSpPr>
        <p:spPr>
          <a:xfrm>
            <a:off x="4844958" y="5394805"/>
            <a:ext cx="152400" cy="152400"/>
          </a:xfrm>
          <a:prstGeom prst="ellipse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90" name="Picture 6" descr="http://exchangedownloads.smarttech.com/public/content/d9/d978ce0b-a81e-483e-a93d-1376b5d560f3/previews/medium/0001.png">
            <a:extLst>
              <a:ext uri="{FF2B5EF4-FFF2-40B4-BE49-F238E27FC236}">
                <a16:creationId xmlns:a16="http://schemas.microsoft.com/office/drawing/2014/main" id="{C7D03741-A36C-47BC-A73C-92AC04A86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469" y="5435563"/>
            <a:ext cx="184261" cy="18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://exchangedownloads.smarttech.com/public/content/d9/d978ce0b-a81e-483e-a93d-1376b5d560f3/previews/medium/0001.png">
            <a:extLst>
              <a:ext uri="{FF2B5EF4-FFF2-40B4-BE49-F238E27FC236}">
                <a16:creationId xmlns:a16="http://schemas.microsoft.com/office/drawing/2014/main" id="{1480A28C-99A4-4E79-8942-F6BD1DC0E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237" y="5590049"/>
            <a:ext cx="184261" cy="18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://exchangedownloads.smarttech.com/public/content/d9/d978ce0b-a81e-483e-a93d-1376b5d560f3/previews/medium/0001.png">
            <a:extLst>
              <a:ext uri="{FF2B5EF4-FFF2-40B4-BE49-F238E27FC236}">
                <a16:creationId xmlns:a16="http://schemas.microsoft.com/office/drawing/2014/main" id="{FD1A607D-A2AB-45E9-ABDA-EC2469477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913" y="5466142"/>
            <a:ext cx="184261" cy="18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://exchangedownloads.smarttech.com/public/content/d9/d978ce0b-a81e-483e-a93d-1376b5d560f3/previews/medium/0001.png">
            <a:extLst>
              <a:ext uri="{FF2B5EF4-FFF2-40B4-BE49-F238E27FC236}">
                <a16:creationId xmlns:a16="http://schemas.microsoft.com/office/drawing/2014/main" id="{5B579E27-E453-443F-A6CC-994E634AD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026" y="5475293"/>
            <a:ext cx="184261" cy="18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://exchangedownloads.smarttech.com/public/content/d9/d978ce0b-a81e-483e-a93d-1376b5d560f3/previews/medium/0001.png">
            <a:extLst>
              <a:ext uri="{FF2B5EF4-FFF2-40B4-BE49-F238E27FC236}">
                <a16:creationId xmlns:a16="http://schemas.microsoft.com/office/drawing/2014/main" id="{9C698478-BA26-45C0-B17C-943CDCB46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826" y="5588738"/>
            <a:ext cx="184261" cy="18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://exchangedownloads.smarttech.com/public/content/d9/d978ce0b-a81e-483e-a93d-1376b5d560f3/previews/medium/0001.png">
            <a:extLst>
              <a:ext uri="{FF2B5EF4-FFF2-40B4-BE49-F238E27FC236}">
                <a16:creationId xmlns:a16="http://schemas.microsoft.com/office/drawing/2014/main" id="{B8B27DC5-9CE5-44E1-8DF4-90A8B9F3B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371" y="5552455"/>
            <a:ext cx="184261" cy="18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://exchangedownloads.smarttech.com/public/content/d9/d978ce0b-a81e-483e-a93d-1376b5d560f3/previews/medium/0001.png">
            <a:extLst>
              <a:ext uri="{FF2B5EF4-FFF2-40B4-BE49-F238E27FC236}">
                <a16:creationId xmlns:a16="http://schemas.microsoft.com/office/drawing/2014/main" id="{83FFD1A6-54C9-47CE-913D-3506ED508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159" y="5466132"/>
            <a:ext cx="184261" cy="18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://exchangedownloads.smarttech.com/public/content/d9/d978ce0b-a81e-483e-a93d-1376b5d560f3/previews/medium/0001.png">
            <a:extLst>
              <a:ext uri="{FF2B5EF4-FFF2-40B4-BE49-F238E27FC236}">
                <a16:creationId xmlns:a16="http://schemas.microsoft.com/office/drawing/2014/main" id="{C5F54ADC-2423-45C0-B491-BC8D24D7B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666" y="5576777"/>
            <a:ext cx="184261" cy="18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://exchangedownloads.smarttech.com/public/content/d9/d978ce0b-a81e-483e-a93d-1376b5d560f3/previews/medium/0001.png">
            <a:extLst>
              <a:ext uri="{FF2B5EF4-FFF2-40B4-BE49-F238E27FC236}">
                <a16:creationId xmlns:a16="http://schemas.microsoft.com/office/drawing/2014/main" id="{CE0E0D97-1C1E-4351-B9D4-0424232E4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394" y="5576776"/>
            <a:ext cx="184261" cy="18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ttp://exchangedownloads.smarttech.com/public/content/d9/d978ce0b-a81e-483e-a93d-1376b5d560f3/previews/medium/0001.png">
            <a:extLst>
              <a:ext uri="{FF2B5EF4-FFF2-40B4-BE49-F238E27FC236}">
                <a16:creationId xmlns:a16="http://schemas.microsoft.com/office/drawing/2014/main" id="{2F815322-6180-4B5A-B6E8-11717BA4A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353" y="5450958"/>
            <a:ext cx="184261" cy="18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http://exchangedownloads.smarttech.com/public/content/d9/d978ce0b-a81e-483e-a93d-1376b5d560f3/previews/medium/0001.png">
            <a:extLst>
              <a:ext uri="{FF2B5EF4-FFF2-40B4-BE49-F238E27FC236}">
                <a16:creationId xmlns:a16="http://schemas.microsoft.com/office/drawing/2014/main" id="{D5960A27-021A-44F9-A6CC-1D44766FC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435" y="5442098"/>
            <a:ext cx="184261" cy="18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http://exchangedownloads.smarttech.com/public/content/d9/d978ce0b-a81e-483e-a93d-1376b5d560f3/previews/medium/0001.png">
            <a:extLst>
              <a:ext uri="{FF2B5EF4-FFF2-40B4-BE49-F238E27FC236}">
                <a16:creationId xmlns:a16="http://schemas.microsoft.com/office/drawing/2014/main" id="{C2F4A6E0-9C29-4752-9E38-AAD932261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699263"/>
            <a:ext cx="184261" cy="18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http://exchangedownloads.smarttech.com/public/content/d9/d978ce0b-a81e-483e-a93d-1376b5d560f3/previews/medium/0001.png">
            <a:extLst>
              <a:ext uri="{FF2B5EF4-FFF2-40B4-BE49-F238E27FC236}">
                <a16:creationId xmlns:a16="http://schemas.microsoft.com/office/drawing/2014/main" id="{78F5A158-DA69-4100-B3DD-A7AB0DA03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168" y="5853749"/>
            <a:ext cx="184261" cy="18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http://exchangedownloads.smarttech.com/public/content/d9/d978ce0b-a81e-483e-a93d-1376b5d560f3/previews/medium/0001.png">
            <a:extLst>
              <a:ext uri="{FF2B5EF4-FFF2-40B4-BE49-F238E27FC236}">
                <a16:creationId xmlns:a16="http://schemas.microsoft.com/office/drawing/2014/main" id="{5867E15C-4D6D-4ED9-86B7-A96941A1A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844" y="5729842"/>
            <a:ext cx="184261" cy="18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http://exchangedownloads.smarttech.com/public/content/d9/d978ce0b-a81e-483e-a93d-1376b5d560f3/previews/medium/0001.png">
            <a:extLst>
              <a:ext uri="{FF2B5EF4-FFF2-40B4-BE49-F238E27FC236}">
                <a16:creationId xmlns:a16="http://schemas.microsoft.com/office/drawing/2014/main" id="{04288A0D-0F2A-4FED-AD10-EC9E5A84B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957" y="5738993"/>
            <a:ext cx="184261" cy="18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http://exchangedownloads.smarttech.com/public/content/d9/d978ce0b-a81e-483e-a93d-1376b5d560f3/previews/medium/0001.png">
            <a:extLst>
              <a:ext uri="{FF2B5EF4-FFF2-40B4-BE49-F238E27FC236}">
                <a16:creationId xmlns:a16="http://schemas.microsoft.com/office/drawing/2014/main" id="{21F36246-4CA5-4D44-9A11-E537CF43E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757" y="5852438"/>
            <a:ext cx="184261" cy="18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http://exchangedownloads.smarttech.com/public/content/d9/d978ce0b-a81e-483e-a93d-1376b5d560f3/previews/medium/0001.png">
            <a:extLst>
              <a:ext uri="{FF2B5EF4-FFF2-40B4-BE49-F238E27FC236}">
                <a16:creationId xmlns:a16="http://schemas.microsoft.com/office/drawing/2014/main" id="{326AB132-58AA-439F-A66C-4D91433CA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302" y="5816155"/>
            <a:ext cx="184261" cy="18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http://exchangedownloads.smarttech.com/public/content/d9/d978ce0b-a81e-483e-a93d-1376b5d560f3/previews/medium/0001.png">
            <a:extLst>
              <a:ext uri="{FF2B5EF4-FFF2-40B4-BE49-F238E27FC236}">
                <a16:creationId xmlns:a16="http://schemas.microsoft.com/office/drawing/2014/main" id="{595F4C91-2432-40F3-9572-4FEFB4832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090" y="5729832"/>
            <a:ext cx="184261" cy="18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http://exchangedownloads.smarttech.com/public/content/d9/d978ce0b-a81e-483e-a93d-1376b5d560f3/previews/medium/0001.png">
            <a:extLst>
              <a:ext uri="{FF2B5EF4-FFF2-40B4-BE49-F238E27FC236}">
                <a16:creationId xmlns:a16="http://schemas.microsoft.com/office/drawing/2014/main" id="{035963C9-BB32-4DF7-AE97-9EDB94383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597" y="5840477"/>
            <a:ext cx="184261" cy="18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http://exchangedownloads.smarttech.com/public/content/d9/d978ce0b-a81e-483e-a93d-1376b5d560f3/previews/medium/0001.png">
            <a:extLst>
              <a:ext uri="{FF2B5EF4-FFF2-40B4-BE49-F238E27FC236}">
                <a16:creationId xmlns:a16="http://schemas.microsoft.com/office/drawing/2014/main" id="{400319F6-60BE-47BC-A1CE-611B3C779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325" y="5840476"/>
            <a:ext cx="184261" cy="18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http://exchangedownloads.smarttech.com/public/content/d9/d978ce0b-a81e-483e-a93d-1376b5d560f3/previews/medium/0001.png">
            <a:extLst>
              <a:ext uri="{FF2B5EF4-FFF2-40B4-BE49-F238E27FC236}">
                <a16:creationId xmlns:a16="http://schemas.microsoft.com/office/drawing/2014/main" id="{223CECBC-9081-42F2-BD6A-5C3A87DCA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284" y="5714658"/>
            <a:ext cx="184261" cy="18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http://exchangedownloads.smarttech.com/public/content/d9/d978ce0b-a81e-483e-a93d-1376b5d560f3/previews/medium/0001.png">
            <a:extLst>
              <a:ext uri="{FF2B5EF4-FFF2-40B4-BE49-F238E27FC236}">
                <a16:creationId xmlns:a16="http://schemas.microsoft.com/office/drawing/2014/main" id="{DD4232BA-E631-46E4-B328-9DBC04A9B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366" y="5705798"/>
            <a:ext cx="184261" cy="18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694" y="6344046"/>
            <a:ext cx="1620203" cy="4657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3" name="Rectangle 3">
            <a:extLst>
              <a:ext uri="{FF2B5EF4-FFF2-40B4-BE49-F238E27FC236}">
                <a16:creationId xmlns:a16="http://schemas.microsoft.com/office/drawing/2014/main" id="{A3BE0C16-28D5-4C3E-941B-5F278AE557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81576"/>
            <a:ext cx="4953000" cy="5090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>
              <a:spcBef>
                <a:spcPct val="20000"/>
              </a:spcBef>
              <a:buChar char="•"/>
              <a:defRPr sz="2200">
                <a:solidFill>
                  <a:srgbClr val="848589"/>
                </a:solidFill>
                <a:latin typeface="Verdana" panose="020B060403050404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>
                <a:solidFill>
                  <a:srgbClr val="848589"/>
                </a:solidFill>
                <a:latin typeface="Verdana" panose="020B060403050404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1600">
                <a:solidFill>
                  <a:srgbClr val="848589"/>
                </a:solidFill>
                <a:latin typeface="Verdana" panose="020B060403050404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1400">
                <a:solidFill>
                  <a:srgbClr val="848589"/>
                </a:solidFill>
                <a:latin typeface="Verdana" panose="020B060403050404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1400">
                <a:solidFill>
                  <a:srgbClr val="848589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848589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848589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848589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848589"/>
                </a:solidFill>
                <a:latin typeface="Verdana" panose="020B0604030504040204" pitchFamily="34" charset="0"/>
              </a:defRPr>
            </a:lvl9pPr>
          </a:lstStyle>
          <a:p>
            <a:pPr marL="234950" lvl="1" indent="-234950" eaLnBrk="1" hangingPunct="1">
              <a:buClr>
                <a:schemeClr val="tx1"/>
              </a:buClr>
              <a:buFontTx/>
              <a:buChar char="•"/>
            </a:pPr>
            <a:r>
              <a:rPr lang="en-US" altLang="en-US" sz="2800" dirty="0">
                <a:solidFill>
                  <a:schemeClr val="tx1"/>
                </a:solidFill>
                <a:latin typeface="+mn-lt"/>
              </a:rPr>
              <a:t>Landscaped areas that treat </a:t>
            </a:r>
            <a:r>
              <a:rPr lang="en-US" altLang="en-US" sz="2800" dirty="0" err="1">
                <a:solidFill>
                  <a:schemeClr val="tx1"/>
                </a:solidFill>
                <a:latin typeface="+mn-lt"/>
              </a:rPr>
              <a:t>stormwater</a:t>
            </a:r>
            <a:r>
              <a:rPr lang="en-US" altLang="en-US" sz="2800" dirty="0">
                <a:solidFill>
                  <a:schemeClr val="tx1"/>
                </a:solidFill>
                <a:latin typeface="+mn-lt"/>
              </a:rPr>
              <a:t> runoff</a:t>
            </a:r>
          </a:p>
          <a:p>
            <a:pPr marL="234950" lvl="1" indent="-234950" eaLnBrk="1" hangingPunct="1">
              <a:buClr>
                <a:schemeClr val="tx1"/>
              </a:buClr>
              <a:buFontTx/>
              <a:buChar char="•"/>
            </a:pPr>
            <a:r>
              <a:rPr lang="en-US" altLang="en-US" sz="2800" dirty="0">
                <a:solidFill>
                  <a:schemeClr val="tx1"/>
                </a:solidFill>
                <a:latin typeface="+mn-lt"/>
              </a:rPr>
              <a:t>Designed to merge two important goals: aesthetics and water quality</a:t>
            </a:r>
          </a:p>
          <a:p>
            <a:pPr marL="234950" lvl="1" indent="-234950" eaLnBrk="1" hangingPunct="1">
              <a:buClr>
                <a:schemeClr val="tx1"/>
              </a:buClr>
              <a:buFontTx/>
              <a:buChar char="•"/>
            </a:pPr>
            <a:r>
              <a:rPr lang="en-US" altLang="en-US" sz="2800" dirty="0">
                <a:solidFill>
                  <a:schemeClr val="tx1"/>
                </a:solidFill>
                <a:latin typeface="+mn-lt"/>
              </a:rPr>
              <a:t>Can be blended into the landscape and made to look natural</a:t>
            </a:r>
          </a:p>
          <a:p>
            <a:pPr marL="234950" lvl="1" indent="-234950" eaLnBrk="1" hangingPunct="1">
              <a:buClr>
                <a:schemeClr val="tx1"/>
              </a:buClr>
              <a:buFontTx/>
              <a:buChar char="•"/>
            </a:pPr>
            <a:r>
              <a:rPr lang="en-US" altLang="en-US" sz="2800" dirty="0">
                <a:solidFill>
                  <a:schemeClr val="tx1"/>
                </a:solidFill>
                <a:latin typeface="+mn-lt"/>
              </a:rPr>
              <a:t>Water is directed into them by pipes, swales, or curb openings</a:t>
            </a:r>
          </a:p>
        </p:txBody>
      </p:sp>
      <p:sp>
        <p:nvSpPr>
          <p:cNvPr id="189442" name="Rectangle 2">
            <a:extLst>
              <a:ext uri="{FF2B5EF4-FFF2-40B4-BE49-F238E27FC236}">
                <a16:creationId xmlns:a16="http://schemas.microsoft.com/office/drawing/2014/main" id="{AC8B4CFC-8B2D-4530-AFC7-A61C829B15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56704"/>
            <a:ext cx="8229600" cy="639762"/>
          </a:xfrm>
          <a:noFill/>
          <a:ln/>
        </p:spPr>
        <p:txBody>
          <a:bodyPr/>
          <a:lstStyle/>
          <a:p>
            <a:pPr algn="ctr"/>
            <a:r>
              <a:rPr lang="en-US" altLang="en-US" sz="4000" dirty="0">
                <a:latin typeface="+mn-lt"/>
              </a:rPr>
              <a:t>Rain Gardens</a:t>
            </a:r>
          </a:p>
        </p:txBody>
      </p:sp>
      <p:pic>
        <p:nvPicPr>
          <p:cNvPr id="189444" name="Picture 4" descr="minnesotaRainGarden">
            <a:extLst>
              <a:ext uri="{FF2B5EF4-FFF2-40B4-BE49-F238E27FC236}">
                <a16:creationId xmlns:a16="http://schemas.microsoft.com/office/drawing/2014/main" id="{912F9D6B-7C04-4D1F-A4A5-BDCFD96E930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107116"/>
            <a:ext cx="3429000" cy="2337954"/>
          </a:xfrm>
          <a:noFill/>
          <a:ln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354B86-71CC-4A26-8BEC-58ACDC0483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655720"/>
            <a:ext cx="3429000" cy="2571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694" y="6344046"/>
            <a:ext cx="1620203" cy="46577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368727"/>
            <a:ext cx="8229600" cy="698073"/>
          </a:xfrm>
        </p:spPr>
        <p:txBody>
          <a:bodyPr/>
          <a:lstStyle/>
          <a:p>
            <a:pPr eaLnBrk="1" hangingPunct="1"/>
            <a:r>
              <a:rPr dirty="0" lang="en-US" sz="4000">
                <a:latin typeface="+mn-lt"/>
              </a:rPr>
              <a:t>Site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1"/>
            <a:ext cx="6096000" cy="4983164"/>
          </a:xfrm>
        </p:spPr>
        <p:txBody>
          <a:bodyPr rtlCol="0">
            <a:noAutofit/>
          </a:bodyPr>
          <a:lstStyle/>
          <a:p>
            <a:pPr eaLnBrk="1" fontAlgn="auto" hangingPunct="1" indent="-514350" marL="514350">
              <a:spcAft>
                <a:spcPts val="0"/>
              </a:spcAft>
              <a:buFont typeface="+mj-lt"/>
              <a:buAutoNum type="arabicPeriod"/>
              <a:defRPr/>
            </a:pPr>
            <a:r>
              <a:rPr dirty="0" lang="en-US" sz="2200">
                <a:latin typeface="+mn-lt"/>
              </a:rPr>
              <a:t>Next to a building with a basement, rain garden should be located at a minimum of 10′ from building; no basement, 2′ from building</a:t>
            </a:r>
          </a:p>
          <a:p>
            <a:pPr eaLnBrk="1" fontAlgn="auto" hangingPunct="1" indent="-514350" marL="514350">
              <a:spcAft>
                <a:spcPts val="0"/>
              </a:spcAft>
              <a:buFont typeface="+mj-lt"/>
              <a:buAutoNum type="arabicPeriod"/>
              <a:defRPr/>
            </a:pPr>
            <a:r>
              <a:rPr dirty="0" lang="en-US" sz="2200">
                <a:latin typeface="+mn-lt"/>
              </a:rPr>
              <a:t>Do not place rain garden within 25′ of a septic system</a:t>
            </a:r>
          </a:p>
          <a:p>
            <a:pPr eaLnBrk="1" fontAlgn="auto" hangingPunct="1" indent="-514350" marL="514350">
              <a:spcAft>
                <a:spcPts val="0"/>
              </a:spcAft>
              <a:buFont typeface="+mj-lt"/>
              <a:buAutoNum type="arabicPeriod"/>
              <a:defRPr/>
            </a:pPr>
            <a:r>
              <a:rPr dirty="0" lang="en-US" sz="2200">
                <a:latin typeface="+mn-lt"/>
              </a:rPr>
              <a:t>Do not situate rain garden in soggy places where water already ponds</a:t>
            </a:r>
          </a:p>
          <a:p>
            <a:pPr eaLnBrk="1" fontAlgn="auto" hangingPunct="1" indent="-514350" marL="514350">
              <a:spcAft>
                <a:spcPts val="0"/>
              </a:spcAft>
              <a:buFont typeface="+mj-lt"/>
              <a:buAutoNum type="arabicPeriod"/>
              <a:defRPr/>
            </a:pPr>
            <a:r>
              <a:rPr dirty="0" lang="en-US" sz="2200">
                <a:latin typeface="+mn-lt"/>
              </a:rPr>
              <a:t>Avoid seasonably-high water tables within 2′ of rain garden depth</a:t>
            </a:r>
          </a:p>
          <a:p>
            <a:pPr eaLnBrk="1" fontAlgn="auto" hangingPunct="1" indent="-514350" marL="514350">
              <a:spcAft>
                <a:spcPts val="0"/>
              </a:spcAft>
              <a:buFont typeface="+mj-lt"/>
              <a:buAutoNum type="arabicPeriod"/>
              <a:defRPr/>
            </a:pPr>
            <a:r>
              <a:rPr dirty="0" lang="en-US" sz="2200">
                <a:latin typeface="+mn-lt"/>
              </a:rPr>
              <a:t>Consider flat areas first – easier digging</a:t>
            </a:r>
          </a:p>
          <a:p>
            <a:pPr eaLnBrk="1" fontAlgn="auto" hangingPunct="1" indent="-514350" marL="514350">
              <a:spcAft>
                <a:spcPts val="0"/>
              </a:spcAft>
              <a:buFont typeface="+mj-lt"/>
              <a:buAutoNum type="arabicPeriod"/>
              <a:defRPr/>
            </a:pPr>
            <a:r>
              <a:rPr dirty="0" lang="en-US" sz="2200">
                <a:latin typeface="+mn-lt"/>
              </a:rPr>
              <a:t>Avoid placing rain garden within </a:t>
            </a:r>
            <a:r>
              <a:rPr dirty="0" err="1" lang="en-US" sz="2200">
                <a:latin typeface="+mn-lt"/>
              </a:rPr>
              <a:t>dripline</a:t>
            </a:r>
            <a:r>
              <a:rPr dirty="0" lang="en-US" sz="2200">
                <a:latin typeface="+mn-lt"/>
              </a:rPr>
              <a:t> of trees</a:t>
            </a:r>
          </a:p>
          <a:p>
            <a:pPr eaLnBrk="1" fontAlgn="auto" hangingPunct="1" indent="-514350" marL="514350">
              <a:spcAft>
                <a:spcPts val="0"/>
              </a:spcAft>
              <a:buFont typeface="+mj-lt"/>
              <a:buAutoNum type="arabicPeriod"/>
              <a:defRPr/>
            </a:pPr>
            <a:r>
              <a:rPr dirty="0" lang="en-US" sz="2200">
                <a:latin typeface="+mn-lt"/>
              </a:rPr>
              <a:t>Provide adequate space for rain garden</a:t>
            </a:r>
          </a:p>
        </p:txBody>
      </p:sp>
      <p:pic>
        <p:nvPicPr>
          <p:cNvPr descr="20101021_NJ Rain Garden Manual 17.jpg" id="23557" name="Picture 6"/>
          <p:cNvPicPr>
            <a:picLocks noChangeAspect="1"/>
          </p:cNvPicPr>
          <p:nvPr/>
        </p:nvPicPr>
        <p:blipFill>
          <a:blip cstate="print" r:embed="rId3"/>
          <a:srcRect b="14" l="348" r="319" t="66"/>
          <a:stretch>
            <a:fillRect/>
          </a:stretch>
        </p:blipFill>
        <p:spPr bwMode="auto">
          <a:xfrm>
            <a:off x="6248401" y="1047766"/>
            <a:ext cx="2645734" cy="4133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694" y="6344046"/>
            <a:ext cx="1620203" cy="46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338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>
            <a:extLst>
              <a:ext uri="{FF2B5EF4-FFF2-40B4-BE49-F238E27FC236}">
                <a16:creationId xmlns:a16="http://schemas.microsoft.com/office/drawing/2014/main" id="{D37FA5E6-C794-440E-B172-74342D8E9F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01850" y="0"/>
            <a:ext cx="4953000" cy="1143000"/>
          </a:xfrm>
        </p:spPr>
        <p:txBody>
          <a:bodyPr/>
          <a:lstStyle/>
          <a:p>
            <a:pPr algn="ctr"/>
            <a:r>
              <a:rPr lang="en-US" altLang="en-US" sz="4000" b="1" dirty="0">
                <a:latin typeface="+mn-lt"/>
              </a:rPr>
              <a:t>Native Vegetation</a:t>
            </a:r>
          </a:p>
        </p:txBody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F623220A-4CDB-42EF-B68D-1D19104ED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34000"/>
            <a:ext cx="9144000" cy="152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205828" name="Picture 4" descr="bluelobelia1">
            <a:extLst>
              <a:ext uri="{FF2B5EF4-FFF2-40B4-BE49-F238E27FC236}">
                <a16:creationId xmlns:a16="http://schemas.microsoft.com/office/drawing/2014/main" id="{FF3E0187-82E6-40F6-B373-A1A5BD6B0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433513"/>
            <a:ext cx="1603375" cy="2219325"/>
          </a:xfrm>
          <a:prstGeom prst="rect">
            <a:avLst/>
          </a:prstGeom>
          <a:noFill/>
          <a:ln w="9525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29" name="Picture 5" descr="blackeyedsusans1">
            <a:extLst>
              <a:ext uri="{FF2B5EF4-FFF2-40B4-BE49-F238E27FC236}">
                <a16:creationId xmlns:a16="http://schemas.microsoft.com/office/drawing/2014/main" id="{4A6D4E27-BE20-415E-94E1-3885D3554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013" y="4064000"/>
            <a:ext cx="2054225" cy="2508250"/>
          </a:xfrm>
          <a:prstGeom prst="rect">
            <a:avLst/>
          </a:prstGeom>
          <a:noFill/>
          <a:ln w="9525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30" name="Picture 6" descr="redmaple1">
            <a:extLst>
              <a:ext uri="{FF2B5EF4-FFF2-40B4-BE49-F238E27FC236}">
                <a16:creationId xmlns:a16="http://schemas.microsoft.com/office/drawing/2014/main" id="{0B2E1CCE-B84C-4104-B0C4-C75C14ACD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450" y="1187450"/>
            <a:ext cx="2020888" cy="2481263"/>
          </a:xfrm>
          <a:prstGeom prst="rect">
            <a:avLst/>
          </a:prstGeom>
          <a:noFill/>
          <a:ln w="9525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31" name="Picture 7" descr="blueflag1">
            <a:extLst>
              <a:ext uri="{FF2B5EF4-FFF2-40B4-BE49-F238E27FC236}">
                <a16:creationId xmlns:a16="http://schemas.microsoft.com/office/drawing/2014/main" id="{4F35B54A-6F84-42FC-A02F-053453E86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238" y="3073400"/>
            <a:ext cx="1576387" cy="2222500"/>
          </a:xfrm>
          <a:prstGeom prst="rect">
            <a:avLst/>
          </a:prstGeom>
          <a:noFill/>
          <a:ln w="9525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32" name="Picture 8" descr="redosierdogwood2">
            <a:extLst>
              <a:ext uri="{FF2B5EF4-FFF2-40B4-BE49-F238E27FC236}">
                <a16:creationId xmlns:a16="http://schemas.microsoft.com/office/drawing/2014/main" id="{F3AC1010-7A2D-42F6-B425-1B2078B9B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488" y="4446588"/>
            <a:ext cx="2282825" cy="2166937"/>
          </a:xfrm>
          <a:prstGeom prst="rect">
            <a:avLst/>
          </a:prstGeom>
          <a:noFill/>
          <a:ln w="9525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33" name="Picture 9" descr="swampmilkweed1">
            <a:extLst>
              <a:ext uri="{FF2B5EF4-FFF2-40B4-BE49-F238E27FC236}">
                <a16:creationId xmlns:a16="http://schemas.microsoft.com/office/drawing/2014/main" id="{A3C5D086-D655-4FA8-8833-BC37AD25E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538" y="1382713"/>
            <a:ext cx="1390650" cy="2085975"/>
          </a:xfrm>
          <a:prstGeom prst="rect">
            <a:avLst/>
          </a:prstGeom>
          <a:noFill/>
          <a:ln w="9525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34" name="Picture 10" descr="swampwhiteoak1">
            <a:extLst>
              <a:ext uri="{FF2B5EF4-FFF2-40B4-BE49-F238E27FC236}">
                <a16:creationId xmlns:a16="http://schemas.microsoft.com/office/drawing/2014/main" id="{E0A94DE1-FE36-4302-BB69-B197AE0FA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1190625"/>
            <a:ext cx="2981325" cy="3648075"/>
          </a:xfrm>
          <a:prstGeom prst="rect">
            <a:avLst/>
          </a:prstGeom>
          <a:noFill/>
          <a:ln w="9525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35" name="Picture 11" descr="cardinalflower1">
            <a:extLst>
              <a:ext uri="{FF2B5EF4-FFF2-40B4-BE49-F238E27FC236}">
                <a16:creationId xmlns:a16="http://schemas.microsoft.com/office/drawing/2014/main" id="{A4433ACA-D0F7-4D99-B1E7-E9D1F2D86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4087813"/>
            <a:ext cx="1687512" cy="2530475"/>
          </a:xfrm>
          <a:prstGeom prst="rect">
            <a:avLst/>
          </a:prstGeom>
          <a:noFill/>
          <a:ln w="9525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4810</TotalTime>
  <Words>572</Words>
  <Application>Microsoft Office PowerPoint</Application>
  <PresentationFormat>On-screen Show (4:3)</PresentationFormat>
  <Paragraphs>65</Paragraphs>
  <Slides>24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Garamond</vt:lpstr>
      <vt:lpstr>Minion Pro</vt:lpstr>
      <vt:lpstr>Times New Roman</vt:lpstr>
      <vt:lpstr>Wingdings</vt:lpstr>
      <vt:lpstr>Office Theme</vt:lpstr>
      <vt:lpstr>Acrobat Document</vt:lpstr>
      <vt:lpstr> Rain Gardens: A Simple Solution for Almost Any Existing Development  Save Barnegat Bay NEMO Program</vt:lpstr>
      <vt:lpstr>PowerPoint Presentation</vt:lpstr>
      <vt:lpstr>PowerPoint Presentation</vt:lpstr>
      <vt:lpstr>Disconnect with a Rain Garden</vt:lpstr>
      <vt:lpstr>Rain Gardens</vt:lpstr>
      <vt:lpstr>PowerPoint Presentation</vt:lpstr>
      <vt:lpstr>Rain Gardens</vt:lpstr>
      <vt:lpstr>Site Selection</vt:lpstr>
      <vt:lpstr>Native Vegetation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It is time to do your part</vt:lpstr>
      <vt:lpstr>Christopher C. Obropta, Ph.D., P.E. E-mail: obropta@envsci.rutgers.edu  www.water.rutgers.edu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hchyun</dc:creator>
  <cp:lastModifiedBy>Christopher Obropta</cp:lastModifiedBy>
  <cp:revision>365</cp:revision>
  <cp:lastPrinted>2018-03-19T14:59:33Z</cp:lastPrinted>
  <dcterms:created xsi:type="dcterms:W3CDTF">2010-11-02T15:14:45Z</dcterms:created>
  <dcterms:modified xsi:type="dcterms:W3CDTF">2022-11-11T19:22:09Z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2651981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S9.2.0</vt:lpwstr>
  </property>
</Properties>
</file>