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6"/>
  </p:notesMasterIdLst>
  <p:handoutMasterIdLst>
    <p:handoutMasterId r:id="rId47"/>
  </p:handoutMasterIdLst>
  <p:sldIdLst>
    <p:sldId id="392" r:id="rId2"/>
    <p:sldId id="863" r:id="rId3"/>
    <p:sldId id="448" r:id="rId4"/>
    <p:sldId id="616" r:id="rId5"/>
    <p:sldId id="355" r:id="rId6"/>
    <p:sldId id="263" r:id="rId7"/>
    <p:sldId id="360" r:id="rId8"/>
    <p:sldId id="261" r:id="rId9"/>
    <p:sldId id="264" r:id="rId10"/>
    <p:sldId id="265" r:id="rId11"/>
    <p:sldId id="761" r:id="rId12"/>
    <p:sldId id="864" r:id="rId13"/>
    <p:sldId id="699" r:id="rId14"/>
    <p:sldId id="308" r:id="rId15"/>
    <p:sldId id="767" r:id="rId16"/>
    <p:sldId id="323" r:id="rId17"/>
    <p:sldId id="770" r:id="rId18"/>
    <p:sldId id="865" r:id="rId19"/>
    <p:sldId id="365" r:id="rId20"/>
    <p:sldId id="366" r:id="rId21"/>
    <p:sldId id="374" r:id="rId22"/>
    <p:sldId id="381" r:id="rId23"/>
    <p:sldId id="375" r:id="rId24"/>
    <p:sldId id="377" r:id="rId25"/>
    <p:sldId id="382" r:id="rId26"/>
    <p:sldId id="367" r:id="rId27"/>
    <p:sldId id="342" r:id="rId28"/>
    <p:sldId id="341" r:id="rId29"/>
    <p:sldId id="866" r:id="rId30"/>
    <p:sldId id="305" r:id="rId31"/>
    <p:sldId id="309" r:id="rId32"/>
    <p:sldId id="311" r:id="rId33"/>
    <p:sldId id="313" r:id="rId34"/>
    <p:sldId id="315" r:id="rId35"/>
    <p:sldId id="319" r:id="rId36"/>
    <p:sldId id="321" r:id="rId37"/>
    <p:sldId id="385" r:id="rId38"/>
    <p:sldId id="383" r:id="rId39"/>
    <p:sldId id="384" r:id="rId40"/>
    <p:sldId id="352" r:id="rId41"/>
    <p:sldId id="867" r:id="rId42"/>
    <p:sldId id="256" r:id="rId43"/>
    <p:sldId id="778" r:id="rId44"/>
    <p:sldId id="306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A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0" autoAdjust="0"/>
    <p:restoredTop sz="90689" autoAdjust="0"/>
  </p:normalViewPr>
  <p:slideViewPr>
    <p:cSldViewPr snapToGrid="0">
      <p:cViewPr varScale="1">
        <p:scale>
          <a:sx n="54" d="100"/>
          <a:sy n="54" d="100"/>
        </p:scale>
        <p:origin x="12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82" d="100"/>
          <a:sy n="82" d="100"/>
        </p:scale>
        <p:origin x="1531" y="-18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33586-D37E-476E-B90A-DF6D2163E6BD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65673-491A-4266-9A45-0922CB34A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7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C265D3-64B9-4899-8222-07EBBE1C30D8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40578D-9969-45E2-AA96-5A1A932113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4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79EE-3792-45E5-85B1-3A45238539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02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/>
              <a:t>Can be incorporated into the landscapes of individual homes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535E-05AE-47C2-B479-165F8F66427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55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9675" y="706438"/>
            <a:ext cx="4719638" cy="3540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735420-495F-46F7-AD51-9B169F344A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8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9675" y="706438"/>
            <a:ext cx="4719638" cy="3540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03F7B-DCD2-4AC2-9D40-9EB2601BD2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22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0578D-9969-45E2-AA96-5A1A9321135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3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2013 Attendees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0578D-9969-45E2-AA96-5A1A9321135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07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2014 Attendees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0578D-9969-45E2-AA96-5A1A9321135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16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rain garden manual that is available for download from our website.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29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worked with UCONN to develop a rain garden app for New Jersey.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5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8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8524B-BF67-4C89-8E15-6FA727FBC3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1263" y="708025"/>
            <a:ext cx="4719637" cy="3540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401" y="4481963"/>
            <a:ext cx="5715423" cy="42479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516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rain garden?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95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Blue House Picture.  Before and after a roadside rain garden.  Talk about increasing property value!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3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3325" y="703263"/>
            <a:ext cx="4695825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7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about rain gardens.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04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Siting considerations.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4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plant our rain garden with native plants.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RU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RU_SIG_ST_PMS186_100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52425"/>
            <a:ext cx="28321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57" y="4463031"/>
            <a:ext cx="3374143" cy="23134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F3CA-70CD-4D55-8CAA-930AD54F7259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FB8C-C500-422E-A3C9-062F96E19A5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544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DBC4-5F29-4928-8F06-AEF363F17F81}" type="datetimeFigureOut">
              <a:rPr lang="en-US"/>
              <a:pPr>
                <a:defRPr/>
              </a:pPr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89599-9FE7-4411-9D4F-BF19E8A9A91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052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5029-6ADE-4E6C-8A02-EDAFCC03A891}" type="datetimeFigureOut">
              <a:rPr lang="en-US"/>
              <a:pPr>
                <a:defRPr/>
              </a:pPr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7621-EC23-4992-9E5D-A0D04A188F1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8437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B2BD2B-C8C8-41E4-8B96-DA24E9351F8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609600"/>
            <a:ext cx="8229600" cy="5440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2074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D3D2C-364D-4AD4-9CC2-C16AAEA23931}" type="datetime1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9217-9F61-4BE8-980B-9481835E4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445304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U_Cover.jpg"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" t="1"/>
          <a:stretch>
            <a:fillRect/>
          </a:stretch>
        </p:blipFill>
        <p:spPr bwMode="auto">
          <a:xfrm>
            <a:off x="4244286" y="5775158"/>
            <a:ext cx="4039290" cy="105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26013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dirty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3897713"/>
            <a:ext cx="7772400" cy="1500187"/>
          </a:xfrm>
        </p:spPr>
        <p:txBody>
          <a:bodyPr anchor="t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D8E50-4ED4-400B-893F-868B3A8885DA}" type="datetimeFigureOut">
              <a:rPr lang="en-US"/>
              <a:pPr>
                <a:defRPr/>
              </a:pPr>
              <a:t>11/12/2022</a:t>
            </a:fld>
            <a:endParaRPr dirty="0" lang="en-US"/>
          </a:p>
        </p:txBody>
      </p:sp>
      <p:sp>
        <p:nvSpPr>
          <p:cNvPr id="6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>
            <a:lvl1pPr>
              <a:defRPr/>
            </a:lvl1pPr>
          </a:lstStyle>
          <a:p>
            <a:fld id="{A9DC207B-261D-4594-9DB2-0B0C1CC9E14B}" type="slidenum">
              <a:rPr altLang="en-US" lang="en-US"/>
              <a:pPr/>
              <a:t>‹#›</a:t>
            </a:fld>
            <a:endParaRPr altLang="en-US" dirty="0" lang="en-US"/>
          </a:p>
        </p:txBody>
      </p:sp>
    </p:spTree>
    <p:extLst>
      <p:ext uri="{BB962C8B-B14F-4D97-AF65-F5344CB8AC3E}">
        <p14:creationId xmlns:p14="http://schemas.microsoft.com/office/powerpoint/2010/main" val="8104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7DB69-E769-4DFB-8BDF-DA0A46FAD485}" type="datetimeFigureOut">
              <a:rPr lang="en-US"/>
              <a:pPr>
                <a:defRPr/>
              </a:pPr>
              <a:t>11/12/2022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35619-FE8C-4308-A143-5CB410F9054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671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6F59B-D585-4A20-BD27-D516355BDFDE}" type="datetimeFigureOut">
              <a:rPr lang="en-US"/>
              <a:pPr>
                <a:defRPr/>
              </a:pPr>
              <a:t>11/12/2022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9BFAD-B1F8-4350-A23C-8706A89CAD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482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0BD72-02F7-42EF-B187-71E58C0B4F51}" type="datetimeFigureOut">
              <a:rPr lang="en-US"/>
              <a:pPr>
                <a:defRPr/>
              </a:pPr>
              <a:t>11/12/2022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407A0-77A9-4F2A-B485-3A71518689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226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13276-E2B1-440E-AA43-17E943BB2C4B}" type="datetimeFigureOut">
              <a:rPr lang="en-US"/>
              <a:pPr>
                <a:defRPr/>
              </a:pPr>
              <a:t>11/12/2022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1A934-1D39-49E4-88B0-0D7F4590AE4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420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AA41-E5FD-41F1-8267-AC2577E63254}" type="datetimeFigureOut">
              <a:rPr lang="en-US"/>
              <a:pPr>
                <a:defRPr/>
              </a:pPr>
              <a:t>11/12/2022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781E-AC2F-48E1-802E-31A2EE6944D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02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D1E7-D6B6-405D-918F-F29F00511776}" type="datetimeFigureOut">
              <a:rPr lang="en-US"/>
              <a:pPr>
                <a:defRPr/>
              </a:pPr>
              <a:t>11/12/2022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45EFF-E76D-4358-8052-25EBDFA3E4A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935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4D7A58-36A3-4A0A-A11A-0A77CE4E5AD7}" type="datetimeFigureOut">
              <a:rPr lang="en-US"/>
              <a:pPr>
                <a:defRPr/>
              </a:pPr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4E2F1D3-914A-4E60-86CA-7B7D12EFB790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59525"/>
            <a:ext cx="1447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9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inion Pro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inion Pro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inion Pro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Minion Pro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29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11" Type="http://schemas.openxmlformats.org/officeDocument/2006/relationships/image" Target="../media/image92.jpeg"/><Relationship Id="rId5" Type="http://schemas.openxmlformats.org/officeDocument/2006/relationships/image" Target="../media/image86.jpeg"/><Relationship Id="rId10" Type="http://schemas.openxmlformats.org/officeDocument/2006/relationships/image" Target="../media/image91.jpeg"/><Relationship Id="rId4" Type="http://schemas.openxmlformats.org/officeDocument/2006/relationships/image" Target="../media/image85.jpeg"/><Relationship Id="rId9" Type="http://schemas.openxmlformats.org/officeDocument/2006/relationships/image" Target="../media/image9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104.jpeg"/><Relationship Id="rId18" Type="http://schemas.openxmlformats.org/officeDocument/2006/relationships/image" Target="../media/image10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12" Type="http://schemas.openxmlformats.org/officeDocument/2006/relationships/image" Target="../media/image103.jpeg"/><Relationship Id="rId17" Type="http://schemas.openxmlformats.org/officeDocument/2006/relationships/image" Target="../media/image108.jpeg"/><Relationship Id="rId2" Type="http://schemas.openxmlformats.org/officeDocument/2006/relationships/image" Target="../media/image93.jpeg"/><Relationship Id="rId16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11" Type="http://schemas.openxmlformats.org/officeDocument/2006/relationships/image" Target="../media/image102.jpeg"/><Relationship Id="rId5" Type="http://schemas.openxmlformats.org/officeDocument/2006/relationships/image" Target="../media/image96.jpeg"/><Relationship Id="rId15" Type="http://schemas.openxmlformats.org/officeDocument/2006/relationships/image" Target="../media/image106.jpeg"/><Relationship Id="rId10" Type="http://schemas.openxmlformats.org/officeDocument/2006/relationships/image" Target="../media/image101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Relationship Id="rId14" Type="http://schemas.openxmlformats.org/officeDocument/2006/relationships/image" Target="../media/image10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 ?><Relationships xmlns="http://schemas.openxmlformats.org/package/2006/relationships"><Relationship Id="rId3" Target="../media/image110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43.xml.rels><?xml version="1.0" encoding="UTF-8" standalone="yes" ?><Relationships xmlns="http://schemas.openxmlformats.org/package/2006/relationships"><Relationship Id="rId3" Target="../media/image111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hyperlink" Target="mailto:obropta@envsci.rutgers.edu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8" Target="../media/image19.jpeg" Type="http://schemas.openxmlformats.org/officeDocument/2006/relationships/image"/><Relationship Id="rId3" Target="../media/image14.jpeg" Type="http://schemas.openxmlformats.org/officeDocument/2006/relationships/image"/><Relationship Id="rId7" Target="../media/image18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7.jpeg" Type="http://schemas.openxmlformats.org/officeDocument/2006/relationships/image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745" y="165296"/>
            <a:ext cx="8834510" cy="6527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4CA71789-46EC-8342-E5A0-9521DF49C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715804"/>
            <a:ext cx="2931544" cy="84246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791200" y="304800"/>
            <a:ext cx="3048000" cy="838200"/>
          </a:xfrm>
          <a:custGeom>
            <a:avLst/>
            <a:gdLst/>
            <a:ahLst/>
            <a:cxnLst/>
            <a:rect l="l" t="t" r="r" b="b"/>
            <a:pathLst>
              <a:path w="3048000" h="838200">
                <a:moveTo>
                  <a:pt x="0" y="0"/>
                </a:moveTo>
                <a:lnTo>
                  <a:pt x="3048000" y="0"/>
                </a:lnTo>
                <a:lnTo>
                  <a:pt x="30480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5056" y="4645888"/>
            <a:ext cx="845693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Rutgers Cooperative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Extension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sz="2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latin typeface="Arial" panose="020B0604020202020204" pitchFamily="34" charset="0"/>
                <a:cs typeface="Arial" panose="020B0604020202020204" pitchFamily="34" charset="0"/>
              </a:rPr>
              <a:t>Chris Obropta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2270" y="609600"/>
            <a:ext cx="8456930" cy="2585323"/>
          </a:xfrm>
        </p:spPr>
        <p:txBody>
          <a:bodyPr/>
          <a:lstStyle/>
          <a:p>
            <a:pPr algn="ctr"/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Rain Garden Rebate Program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Barnegat Bay NEMO Program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01021_NJ Rain Garden Manual_19.jpg" id="8" name="Picture 2"/>
          <p:cNvPicPr>
            <a:picLocks noChangeAspect="1"/>
          </p:cNvPicPr>
          <p:nvPr/>
        </p:nvPicPr>
        <p:blipFill>
          <a:blip cstate="print" r:embed="rId2"/>
          <a:srcRect b="31" l="40" r="34" t="10"/>
          <a:stretch>
            <a:fillRect/>
          </a:stretch>
        </p:blipFill>
        <p:spPr bwMode="auto">
          <a:xfrm>
            <a:off x="254000" y="993759"/>
            <a:ext cx="8636000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2"/>
          <p:cNvSpPr>
            <a:spLocks noGrp="1"/>
          </p:cNvSpPr>
          <p:nvPr>
            <p:ph type="title"/>
          </p:nvPr>
        </p:nvSpPr>
        <p:spPr>
          <a:xfrm>
            <a:off x="355600" y="144012"/>
            <a:ext cx="8229600" cy="853518"/>
          </a:xfrm>
        </p:spPr>
        <p:txBody>
          <a:bodyPr/>
          <a:lstStyle/>
          <a:p>
            <a:pPr eaLnBrk="1" hangingPunct="1"/>
            <a:r>
              <a:rPr dirty="0" lang="en-US"/>
              <a:t>Part of the Solution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1C94B4F-4D83-E403-314C-C5E44055BC7B}"/>
              </a:ext>
            </a:extLst>
          </p:cNvPr>
          <p:cNvSpPr txBox="1">
            <a:spLocks/>
          </p:cNvSpPr>
          <p:nvPr/>
        </p:nvSpPr>
        <p:spPr bwMode="auto">
          <a:xfrm>
            <a:off x="355600" y="5824351"/>
            <a:ext cx="8229600" cy="86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ctr" eaLnBrk="0" fontAlgn="base" hangingPunct="0" rtl="0">
              <a:spcBef>
                <a:spcPct val="0"/>
              </a:spcBef>
              <a:spcAft>
                <a:spcPct val="0"/>
              </a:spcAft>
              <a:defRPr b="1" kern="1200" sz="4400">
                <a:solidFill>
                  <a:srgbClr val="C00000"/>
                </a:solidFill>
                <a:latin charset="0" panose="020B0604020202020204" pitchFamily="34" typeface="Arial"/>
                <a:ea typeface="+mj-ea"/>
                <a:cs charset="0" panose="020B0604020202020204" pitchFamily="34" typeface="Arial"/>
              </a:defRPr>
            </a:lvl1pPr>
            <a:lvl2pPr algn="ctr" eaLnBrk="0" fontAlgn="base" hangingPunct="0" rtl="0">
              <a:spcBef>
                <a:spcPct val="0"/>
              </a:spcBef>
              <a:spcAft>
                <a:spcPct val="0"/>
              </a:spcAft>
              <a:defRPr b="1" sz="4400">
                <a:solidFill>
                  <a:srgbClr val="C00000"/>
                </a:solidFill>
                <a:latin charset="0" typeface="Arial"/>
                <a:cs charset="0" typeface="Arial"/>
              </a:defRPr>
            </a:lvl2pPr>
            <a:lvl3pPr algn="ctr" eaLnBrk="0" fontAlgn="base" hangingPunct="0" rtl="0">
              <a:spcBef>
                <a:spcPct val="0"/>
              </a:spcBef>
              <a:spcAft>
                <a:spcPct val="0"/>
              </a:spcAft>
              <a:defRPr b="1" sz="4400">
                <a:solidFill>
                  <a:srgbClr val="C00000"/>
                </a:solidFill>
                <a:latin charset="0" typeface="Arial"/>
                <a:cs charset="0" typeface="Arial"/>
              </a:defRPr>
            </a:lvl3pPr>
            <a:lvl4pPr algn="ctr" eaLnBrk="0" fontAlgn="base" hangingPunct="0" rtl="0">
              <a:spcBef>
                <a:spcPct val="0"/>
              </a:spcBef>
              <a:spcAft>
                <a:spcPct val="0"/>
              </a:spcAft>
              <a:defRPr b="1" sz="4400">
                <a:solidFill>
                  <a:srgbClr val="C00000"/>
                </a:solidFill>
                <a:latin charset="0" typeface="Arial"/>
                <a:cs charset="0" typeface="Arial"/>
              </a:defRPr>
            </a:lvl4pPr>
            <a:lvl5pPr algn="ctr" eaLnBrk="0" fontAlgn="base" hangingPunct="0" rtl="0">
              <a:spcBef>
                <a:spcPct val="0"/>
              </a:spcBef>
              <a:spcAft>
                <a:spcPct val="0"/>
              </a:spcAft>
              <a:defRPr b="1" sz="4400">
                <a:solidFill>
                  <a:srgbClr val="C00000"/>
                </a:solidFill>
                <a:latin charset="0" typeface="Arial"/>
                <a:cs charset="0" typeface="Arial"/>
              </a:defRPr>
            </a:lvl5pPr>
            <a:lvl6pPr algn="ctr" fontAlgn="base" marL="457200" rtl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charset="0" pitchFamily="18" typeface="Minion Pro"/>
              </a:defRPr>
            </a:lvl6pPr>
            <a:lvl7pPr algn="ctr" fontAlgn="base" marL="914400" rtl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charset="0" pitchFamily="18" typeface="Minion Pro"/>
              </a:defRPr>
            </a:lvl7pPr>
            <a:lvl8pPr algn="ctr" fontAlgn="base" marL="1371600" rtl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charset="0" pitchFamily="18" typeface="Minion Pro"/>
              </a:defRPr>
            </a:lvl8pPr>
            <a:lvl9pPr algn="ctr" fontAlgn="base" marL="1828800" rtl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charset="0" pitchFamily="18" typeface="Minion Pro"/>
              </a:defRPr>
            </a:lvl9pPr>
          </a:lstStyle>
          <a:p>
            <a:pPr eaLnBrk="1" hangingPunct="1"/>
            <a:r>
              <a:rPr dirty="0" lang="en-US"/>
              <a:t>Install a rain garden</a:t>
            </a:r>
          </a:p>
        </p:txBody>
      </p:sp>
    </p:spTree>
    <p:extLst>
      <p:ext uri="{BB962C8B-B14F-4D97-AF65-F5344CB8AC3E}">
        <p14:creationId xmlns:p14="http://schemas.microsoft.com/office/powerpoint/2010/main" val="3425778570"/>
      </p:ext>
    </p:extLst>
  </p:cSld>
  <p:clrMapOvr>
    <a:masterClrMapping/>
  </p:clrMapOvr>
  <p:transition advClick="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2"/>
          <p:cNvSpPr>
            <a:spLocks noGrp="1"/>
          </p:cNvSpPr>
          <p:nvPr>
            <p:ph type="title"/>
          </p:nvPr>
        </p:nvSpPr>
        <p:spPr>
          <a:xfrm>
            <a:off x="1835002" y="198438"/>
            <a:ext cx="5556398" cy="715962"/>
          </a:xfrm>
        </p:spPr>
        <p:txBody>
          <a:bodyPr/>
          <a:lstStyle/>
          <a:p>
            <a:pPr algn="ctr" eaLnBrk="1" hangingPunct="1"/>
            <a:r>
              <a:rPr b="1" dirty="0" lang="en-US" sz="4200"/>
              <a:t>Rain Gardens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3916" y="1098937"/>
            <a:ext cx="86761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dirty="0" lang="en-US" sz="3200">
                <a:latin charset="0" panose="02020603050405020304" pitchFamily="18" typeface="Times New Roman"/>
                <a:cs charset="0" panose="02020603050405020304" pitchFamily="18" typeface="Times New Roman"/>
              </a:rPr>
              <a:t>A rain garden is a landscaped, shallow depression that is designed to capture, treat, and infiltrate stormwater at the source before it becomes runoff.  </a:t>
            </a:r>
          </a:p>
        </p:txBody>
      </p:sp>
      <p:pic>
        <p:nvPicPr>
          <p:cNvPr descr="G:\caitrin higgins\Rain Garden Manual\20100916_RG MANUAL_final Folder_BACKUP\Links\Burlington Cty Cmmty Ag Center_082409.jpg" id="1029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75555" y="3429000"/>
            <a:ext cx="4372674" cy="327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Object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84" y="3429000"/>
            <a:ext cx="4244660" cy="327996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vol48no5_2A">
            <a:extLst>
              <a:ext uri="{FF2B5EF4-FFF2-40B4-BE49-F238E27FC236}">
                <a16:creationId xmlns:a16="http://schemas.microsoft.com/office/drawing/2014/main" id="{B1432946-9608-4558-81A9-0C06EDB8B6E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-7938"/>
            <a:ext cx="7620000" cy="6826251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 lang="en-US" sz="4200"/>
              <a:t>Parts of a Rain Garden</a:t>
            </a:r>
          </a:p>
        </p:txBody>
      </p:sp>
      <p:pic>
        <p:nvPicPr>
          <p:cNvPr descr="NJ Rain Garden Manual_slides for asla award_Page_06.jpg" id="38915" name="Picture 3"/>
          <p:cNvPicPr>
            <a:picLocks noChangeAspect="1"/>
          </p:cNvPicPr>
          <p:nvPr/>
        </p:nvPicPr>
        <p:blipFill>
          <a:blip cstate="print" r:embed="rId3"/>
          <a:srcRect b="57" l="45" r="45" t="81"/>
          <a:stretch>
            <a:fillRect/>
          </a:stretch>
        </p:blipFill>
        <p:spPr bwMode="auto">
          <a:xfrm>
            <a:off x="609600" y="1295400"/>
            <a:ext cx="77708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>
            <a:extLst>
              <a:ext uri="{FF2B5EF4-FFF2-40B4-BE49-F238E27FC236}">
                <a16:creationId xmlns:a16="http://schemas.microsoft.com/office/drawing/2014/main" id="{A3BE0C16-28D5-4C3E-941B-5F278AE55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81576"/>
            <a:ext cx="4953000" cy="465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spcBef>
                <a:spcPct val="20000"/>
              </a:spcBef>
              <a:buChar char="•"/>
              <a:defRPr sz="2200">
                <a:solidFill>
                  <a:srgbClr val="848589"/>
                </a:solidFill>
                <a:latin typeface="Verdan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>
                <a:solidFill>
                  <a:srgbClr val="848589"/>
                </a:solidFill>
                <a:latin typeface="Verdan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600">
                <a:solidFill>
                  <a:srgbClr val="848589"/>
                </a:solidFill>
                <a:latin typeface="Verdan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400">
                <a:solidFill>
                  <a:srgbClr val="848589"/>
                </a:solidFill>
                <a:latin typeface="Verdan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>
                <a:solidFill>
                  <a:srgbClr val="848589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848589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848589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848589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848589"/>
                </a:solidFill>
                <a:latin typeface="Verdana" panose="020B0604030504040204" pitchFamily="34" charset="0"/>
              </a:defRPr>
            </a:lvl9pPr>
          </a:lstStyle>
          <a:p>
            <a:pPr marL="234950" lvl="1" indent="-234950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Landscaped areas that treat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stormwater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runoff</a:t>
            </a:r>
          </a:p>
          <a:p>
            <a:pPr marL="234950" lvl="1" indent="-234950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to merge two important goals: aesthetics and water quality</a:t>
            </a:r>
          </a:p>
          <a:p>
            <a:pPr marL="234950" lvl="1" indent="-234950" eaLnBrk="1" hangingPunct="1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blended into the landscape and made to look natural</a:t>
            </a:r>
          </a:p>
          <a:p>
            <a:pPr marL="234950" lvl="1" indent="-234950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is directed into them by pipes, swales, or curb openings</a:t>
            </a:r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AC8B4CFC-8B2D-4530-AFC7-A61C829B1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6704"/>
            <a:ext cx="8229600" cy="639762"/>
          </a:xfrm>
          <a:noFill/>
          <a:ln/>
        </p:spPr>
        <p:txBody>
          <a:bodyPr/>
          <a:lstStyle/>
          <a:p>
            <a:pPr algn="ctr"/>
            <a:r>
              <a:rPr lang="en-US" altLang="en-US" sz="4200" dirty="0"/>
              <a:t>Rain Gardens</a:t>
            </a:r>
          </a:p>
        </p:txBody>
      </p:sp>
      <p:pic>
        <p:nvPicPr>
          <p:cNvPr id="189444" name="Picture 4" descr="minnesotaRainGarden">
            <a:extLst>
              <a:ext uri="{FF2B5EF4-FFF2-40B4-BE49-F238E27FC236}">
                <a16:creationId xmlns:a16="http://schemas.microsoft.com/office/drawing/2014/main" id="{912F9D6B-7C04-4D1F-A4A5-BDCFD96E93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07116"/>
            <a:ext cx="3429000" cy="2337954"/>
          </a:xfrm>
          <a:noFill/>
          <a:ln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354B86-71CC-4A26-8BEC-58ACDC0483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55720"/>
            <a:ext cx="342900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94" y="6344046"/>
            <a:ext cx="1620203" cy="4657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368727"/>
            <a:ext cx="8229600" cy="698073"/>
          </a:xfrm>
        </p:spPr>
        <p:txBody>
          <a:bodyPr/>
          <a:lstStyle/>
          <a:p>
            <a:pPr eaLnBrk="1" hangingPunct="1"/>
            <a:r>
              <a:rPr dirty="0" lang="en-US" sz="4200"/>
              <a:t>Site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6096000" cy="4983164"/>
          </a:xfrm>
        </p:spPr>
        <p:txBody>
          <a:bodyPr rtlCol="0">
            <a:noAutofit/>
          </a:bodyPr>
          <a:lstStyle/>
          <a:p>
            <a:pPr eaLnBrk="1" fontAlgn="auto" hangingPunct="1" indent="-514350" marL="514350">
              <a:spcAft>
                <a:spcPts val="0"/>
              </a:spcAft>
              <a:buFont typeface="+mj-lt"/>
              <a:buAutoNum type="arabicPeriod"/>
              <a:defRPr/>
            </a:pPr>
            <a:r>
              <a:rPr dirty="0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Next to a building with a basement, rain garden should be located at a minimum of 10′ from building; no basement, 2′ from building</a:t>
            </a:r>
          </a:p>
          <a:p>
            <a:pPr eaLnBrk="1" fontAlgn="auto" hangingPunct="1" indent="-514350" marL="514350">
              <a:spcAft>
                <a:spcPts val="0"/>
              </a:spcAft>
              <a:buFont typeface="+mj-lt"/>
              <a:buAutoNum type="arabicPeriod"/>
              <a:defRPr/>
            </a:pPr>
            <a:r>
              <a:rPr dirty="0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Do not place rain garden within 25′ of a septic system</a:t>
            </a:r>
          </a:p>
          <a:p>
            <a:pPr eaLnBrk="1" fontAlgn="auto" hangingPunct="1" indent="-514350" marL="514350">
              <a:spcAft>
                <a:spcPts val="0"/>
              </a:spcAft>
              <a:buFont typeface="+mj-lt"/>
              <a:buAutoNum type="arabicPeriod"/>
              <a:defRPr/>
            </a:pPr>
            <a:r>
              <a:rPr dirty="0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Do not situate rain garden in soggy places where water already ponds</a:t>
            </a:r>
          </a:p>
          <a:p>
            <a:pPr eaLnBrk="1" fontAlgn="auto" hangingPunct="1" indent="-514350" marL="514350">
              <a:spcAft>
                <a:spcPts val="0"/>
              </a:spcAft>
              <a:buFont typeface="+mj-lt"/>
              <a:buAutoNum type="arabicPeriod"/>
              <a:defRPr/>
            </a:pPr>
            <a:r>
              <a:rPr dirty="0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Avoid seasonably-high water tables within 2′ of rain garden depth</a:t>
            </a:r>
          </a:p>
          <a:p>
            <a:pPr eaLnBrk="1" fontAlgn="auto" hangingPunct="1" indent="-514350" marL="514350">
              <a:spcAft>
                <a:spcPts val="0"/>
              </a:spcAft>
              <a:buFont typeface="+mj-lt"/>
              <a:buAutoNum type="arabicPeriod"/>
              <a:defRPr/>
            </a:pPr>
            <a:r>
              <a:rPr dirty="0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Consider flat areas first – easier digging</a:t>
            </a:r>
          </a:p>
          <a:p>
            <a:pPr eaLnBrk="1" fontAlgn="auto" hangingPunct="1" indent="-514350" marL="514350">
              <a:spcAft>
                <a:spcPts val="0"/>
              </a:spcAft>
              <a:buFont typeface="+mj-lt"/>
              <a:buAutoNum type="arabicPeriod"/>
              <a:defRPr/>
            </a:pPr>
            <a:r>
              <a:rPr dirty="0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Avoid placing rain garden within </a:t>
            </a:r>
            <a:r>
              <a:rPr dirty="0" err="1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dripline</a:t>
            </a:r>
            <a:r>
              <a:rPr dirty="0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 of trees</a:t>
            </a:r>
          </a:p>
          <a:p>
            <a:pPr eaLnBrk="1" fontAlgn="auto" hangingPunct="1" indent="-514350" marL="514350">
              <a:spcAft>
                <a:spcPts val="0"/>
              </a:spcAft>
              <a:buFont typeface="+mj-lt"/>
              <a:buAutoNum type="arabicPeriod"/>
              <a:defRPr/>
            </a:pPr>
            <a:r>
              <a:rPr dirty="0" lang="en-US" sz="2400">
                <a:latin charset="0" panose="02020603050405020304" pitchFamily="18" typeface="Times New Roman"/>
                <a:cs charset="0" panose="02020603050405020304" pitchFamily="18" typeface="Times New Roman"/>
              </a:rPr>
              <a:t>Provide adequate space for rain garden</a:t>
            </a:r>
          </a:p>
        </p:txBody>
      </p:sp>
      <p:pic>
        <p:nvPicPr>
          <p:cNvPr descr="20101021_NJ Rain Garden Manual 17.jpg" id="23557" name="Picture 6"/>
          <p:cNvPicPr>
            <a:picLocks noChangeAspect="1"/>
          </p:cNvPicPr>
          <p:nvPr/>
        </p:nvPicPr>
        <p:blipFill>
          <a:blip cstate="print" r:embed="rId3"/>
          <a:srcRect b="14" l="348" r="319" t="66"/>
          <a:stretch>
            <a:fillRect/>
          </a:stretch>
        </p:blipFill>
        <p:spPr bwMode="auto">
          <a:xfrm>
            <a:off x="6248401" y="1047766"/>
            <a:ext cx="2645734" cy="413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94" y="6344046"/>
            <a:ext cx="1620203" cy="46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3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D37FA5E6-C794-440E-B172-74342D8E9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1850" y="0"/>
            <a:ext cx="4953000" cy="1143000"/>
          </a:xfrm>
        </p:spPr>
        <p:txBody>
          <a:bodyPr/>
          <a:lstStyle/>
          <a:p>
            <a:pPr algn="ctr"/>
            <a:r>
              <a:rPr lang="en-US" altLang="en-US" sz="4000" b="1" dirty="0">
                <a:latin typeface="+mn-lt"/>
              </a:rPr>
              <a:t>Native Vegetation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F623220A-4CDB-42EF-B68D-1D19104ED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05828" name="Picture 4" descr="bluelobelia1">
            <a:extLst>
              <a:ext uri="{FF2B5EF4-FFF2-40B4-BE49-F238E27FC236}">
                <a16:creationId xmlns:a16="http://schemas.microsoft.com/office/drawing/2014/main" id="{FF3E0187-82E6-40F6-B373-A1A5BD6B0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433513"/>
            <a:ext cx="1603375" cy="221932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29" name="Picture 5" descr="blackeyedsusans1">
            <a:extLst>
              <a:ext uri="{FF2B5EF4-FFF2-40B4-BE49-F238E27FC236}">
                <a16:creationId xmlns:a16="http://schemas.microsoft.com/office/drawing/2014/main" id="{4A6D4E27-BE20-415E-94E1-3885D3554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4064000"/>
            <a:ext cx="2054225" cy="250825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0" name="Picture 6" descr="redmaple1">
            <a:extLst>
              <a:ext uri="{FF2B5EF4-FFF2-40B4-BE49-F238E27FC236}">
                <a16:creationId xmlns:a16="http://schemas.microsoft.com/office/drawing/2014/main" id="{0B2E1CCE-B84C-4104-B0C4-C75C14ACD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1187450"/>
            <a:ext cx="2020888" cy="2481263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1" name="Picture 7" descr="blueflag1">
            <a:extLst>
              <a:ext uri="{FF2B5EF4-FFF2-40B4-BE49-F238E27FC236}">
                <a16:creationId xmlns:a16="http://schemas.microsoft.com/office/drawing/2014/main" id="{4F35B54A-6F84-42FC-A02F-053453E86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3073400"/>
            <a:ext cx="1576387" cy="222250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2" name="Picture 8" descr="redosierdogwood2">
            <a:extLst>
              <a:ext uri="{FF2B5EF4-FFF2-40B4-BE49-F238E27FC236}">
                <a16:creationId xmlns:a16="http://schemas.microsoft.com/office/drawing/2014/main" id="{F3AC1010-7A2D-42F6-B425-1B2078B9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4446588"/>
            <a:ext cx="2282825" cy="2166937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3" name="Picture 9" descr="swampmilkweed1">
            <a:extLst>
              <a:ext uri="{FF2B5EF4-FFF2-40B4-BE49-F238E27FC236}">
                <a16:creationId xmlns:a16="http://schemas.microsoft.com/office/drawing/2014/main" id="{A3C5D086-D655-4FA8-8833-BC37AD25E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1382713"/>
            <a:ext cx="1390650" cy="208597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4" name="Picture 10" descr="swampwhiteoak1">
            <a:extLst>
              <a:ext uri="{FF2B5EF4-FFF2-40B4-BE49-F238E27FC236}">
                <a16:creationId xmlns:a16="http://schemas.microsoft.com/office/drawing/2014/main" id="{E0A94DE1-FE36-4302-BB69-B197AE0FA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190625"/>
            <a:ext cx="2981325" cy="364807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5" name="Picture 11" descr="cardinalflower1">
            <a:extLst>
              <a:ext uri="{FF2B5EF4-FFF2-40B4-BE49-F238E27FC236}">
                <a16:creationId xmlns:a16="http://schemas.microsoft.com/office/drawing/2014/main" id="{A4433ACA-D0F7-4D99-B1E7-E9D1F2D86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087813"/>
            <a:ext cx="1687512" cy="253047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09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935BE-8766-3DE1-5867-C5FD1BEEF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36503"/>
            <a:ext cx="8229600" cy="1384995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providing incentives and technical assistance to homeowners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5E7932-0647-C989-3824-DAD4C884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596"/>
            <a:ext cx="8229600" cy="1143000"/>
          </a:xfrm>
        </p:spPr>
        <p:txBody>
          <a:bodyPr/>
          <a:lstStyle/>
          <a:p>
            <a:r>
              <a:rPr lang="en-US" sz="4200" dirty="0"/>
              <a:t>How do we get people to install rain gardens?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3DAC72-28EC-1C31-3CC9-BD2C2501E3D8}"/>
              </a:ext>
            </a:extLst>
          </p:cNvPr>
          <p:cNvSpPr txBox="1">
            <a:spLocks/>
          </p:cNvSpPr>
          <p:nvPr/>
        </p:nvSpPr>
        <p:spPr bwMode="auto">
          <a:xfrm>
            <a:off x="178131" y="5443873"/>
            <a:ext cx="87402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Minion Pro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Minion Pro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Minion Pro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Minion Pro" pitchFamily="18" charset="0"/>
              </a:defRPr>
            </a:lvl9pPr>
          </a:lstStyle>
          <a:p>
            <a:r>
              <a:rPr lang="en-US" sz="4200" dirty="0"/>
              <a:t>The Rain Garden Rebate Program</a:t>
            </a:r>
          </a:p>
        </p:txBody>
      </p:sp>
    </p:spTree>
    <p:extLst>
      <p:ext uri="{BB962C8B-B14F-4D97-AF65-F5344CB8AC3E}">
        <p14:creationId xmlns:p14="http://schemas.microsoft.com/office/powerpoint/2010/main" val="3487782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Rebate Program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629" y="1526630"/>
            <a:ext cx="8581697" cy="3933384"/>
          </a:xfrm>
        </p:spPr>
        <p:txBody>
          <a:bodyPr>
            <a:spAutoFit/>
          </a:bodyPr>
          <a:lstStyle/>
          <a:p>
            <a:r>
              <a:rPr lang="en-US" dirty="0"/>
              <a:t>One educational session (45 minutes)</a:t>
            </a:r>
          </a:p>
          <a:p>
            <a:r>
              <a:rPr lang="en-US" dirty="0"/>
              <a:t>One-on-one technical sessions with designer (30 minutes per homeowner)</a:t>
            </a:r>
          </a:p>
          <a:p>
            <a:r>
              <a:rPr lang="en-US" dirty="0"/>
              <a:t>Leaves technical session with a plan</a:t>
            </a:r>
          </a:p>
          <a:p>
            <a:r>
              <a:rPr lang="en-US" dirty="0"/>
              <a:t>Rebates of $3 per square foot of garden or more</a:t>
            </a:r>
          </a:p>
          <a:p>
            <a:r>
              <a:rPr lang="en-US" dirty="0"/>
              <a:t>Inspections of completed gardens</a:t>
            </a:r>
          </a:p>
        </p:txBody>
      </p:sp>
    </p:spTree>
    <p:extLst>
      <p:ext uri="{BB962C8B-B14F-4D97-AF65-F5344CB8AC3E}">
        <p14:creationId xmlns:p14="http://schemas.microsoft.com/office/powerpoint/2010/main" val="131156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4B7C198-98C7-1639-3C33-3A386A84DCE6}"/>
              </a:ext>
            </a:extLst>
          </p:cNvPr>
          <p:cNvSpPr txBox="1">
            <a:spLocks/>
          </p:cNvSpPr>
          <p:nvPr/>
        </p:nvSpPr>
        <p:spPr>
          <a:xfrm>
            <a:off x="914400" y="152400"/>
            <a:ext cx="76473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kern="0" spc="-15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kern="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38200" y="1600200"/>
            <a:ext cx="830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SzPct val="70000"/>
              <a:buFont typeface="Wingdings" pitchFamily="2" charset="2"/>
              <a:buNone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BF119-FB9F-6E18-3CA5-E9B9AA78944E}"/>
              </a:ext>
            </a:extLst>
          </p:cNvPr>
          <p:cNvSpPr txBox="1"/>
          <p:nvPr/>
        </p:nvSpPr>
        <p:spPr>
          <a:xfrm>
            <a:off x="457200" y="1447800"/>
            <a:ext cx="8229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What happens when it rains?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Statement of the problem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Existing development and impervious cover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solution – rain gardens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Rain Garden Rebate Program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25518"/>
      </p:ext>
    </p:extLst>
  </p:cSld>
  <p:clrMapOvr>
    <a:masterClrMapping/>
  </p:clrMapOvr>
  <p:transition/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438"/>
          </a:xfrm>
        </p:spPr>
        <p:txBody>
          <a:bodyPr/>
          <a:lstStyle/>
          <a:p>
            <a:r>
              <a:rPr dirty="0" lang="en-US"/>
              <a:t>Educational Sessions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0" y="1014136"/>
            <a:ext cx="1828800" cy="13716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726783" y="3735127"/>
            <a:ext cx="1873630" cy="2760692"/>
            <a:chOff x="4522306" y="1176476"/>
            <a:chExt cx="1873630" cy="276069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176476"/>
              <a:ext cx="1823936" cy="27432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22306" y="3737113"/>
              <a:ext cx="1401416" cy="20005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dirty="0" lang="en-US" sz="7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Photo courtesy of: NJWSA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96" y="3972473"/>
            <a:ext cx="3048000" cy="228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/>
          <a:stretch/>
        </p:blipFill>
        <p:spPr>
          <a:xfrm>
            <a:off x="496582" y="4742434"/>
            <a:ext cx="3048000" cy="18448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78" y="1223842"/>
            <a:ext cx="3048000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t="52"/>
          <a:stretch/>
        </p:blipFill>
        <p:spPr>
          <a:xfrm>
            <a:off x="287450" y="2532439"/>
            <a:ext cx="3276431" cy="21311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81304" y="4502932"/>
            <a:ext cx="1401416" cy="20005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z="7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Photo courtesy of: NJWSA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1" y="1093076"/>
            <a:ext cx="1823936" cy="27432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25301" y="3640609"/>
            <a:ext cx="1401416" cy="20005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n-US" sz="7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Photo courtesy of: NJWSA</a:t>
            </a:r>
          </a:p>
        </p:txBody>
      </p:sp>
    </p:spTree>
    <p:extLst>
      <p:ext uri="{BB962C8B-B14F-4D97-AF65-F5344CB8AC3E}">
        <p14:creationId xmlns:p14="http://schemas.microsoft.com/office/powerpoint/2010/main" val="1529382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 descr="Master Pages_TITLE P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4" descr="Master Pages_TITLE PAGE.jpg"/>
          <p:cNvPicPr>
            <a:picLocks noChangeAspect="1"/>
          </p:cNvPicPr>
          <p:nvPr/>
        </p:nvPicPr>
        <p:blipFill>
          <a:blip r:embed="rId3" cstate="print"/>
          <a:srcRect l="62500" t="4443" r="4167" b="83334"/>
          <a:stretch>
            <a:fillRect/>
          </a:stretch>
        </p:blipFill>
        <p:spPr bwMode="auto">
          <a:xfrm>
            <a:off x="381000" y="5638800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1200" y="381000"/>
            <a:ext cx="3048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2339976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Handouts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96255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16619"/>
            <a:ext cx="8229600" cy="1169551"/>
          </a:xfrm>
        </p:spPr>
        <p:txBody>
          <a:bodyPr>
            <a:spAutoFit/>
          </a:bodyPr>
          <a:lstStyle/>
          <a:p>
            <a:pPr eaLnBrk="1" hangingPunct="1"/>
            <a:r>
              <a:rPr dirty="0" lang="en-US" sz="4200"/>
              <a:t>Check Your Soil</a:t>
            </a:r>
            <a:br>
              <a:rPr dirty="0" lang="en-US" sz="4200"/>
            </a:br>
            <a:r>
              <a:rPr dirty="0" i="1" lang="en-US" sz="2800"/>
              <a:t>Infiltration/Percolation Test</a:t>
            </a:r>
            <a:endParaRPr dirty="0" lang="en-US" sz="4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1"/>
            <a:ext cx="7162800" cy="4525963"/>
          </a:xfrm>
        </p:spPr>
        <p:txBody>
          <a:bodyPr rtlCol="0">
            <a:noAutofit/>
          </a:bodyPr>
          <a:lstStyle/>
          <a:p>
            <a:pPr eaLnBrk="1" fontAlgn="auto" hangingPunct="1" indent="-463550" lvl="1" marL="4635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dirty="0" lang="en-US" sz="2400"/>
              <a:t>Dig a hole in the proposed rain garden site (12” deep, 4-6” wide)</a:t>
            </a:r>
          </a:p>
          <a:p>
            <a:pPr eaLnBrk="1" fontAlgn="auto" hangingPunct="1" indent="-463550" lvl="1" marL="4635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dirty="0" lang="en-US" sz="2400"/>
              <a:t>Fill with water to saturate soil and then let stand until all the water has drained into the soil</a:t>
            </a:r>
          </a:p>
          <a:p>
            <a:pPr eaLnBrk="1" fontAlgn="auto" hangingPunct="1" indent="-463550" lvl="1" marL="4635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dirty="0" lang="en-US" sz="2400"/>
              <a:t>Once water has drained, refill the empty hole again with water so that the water level is about 1” from the top of the hole</a:t>
            </a:r>
          </a:p>
          <a:p>
            <a:pPr eaLnBrk="1" fontAlgn="auto" hangingPunct="1" indent="-463550" lvl="1" marL="4635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dirty="0" lang="en-US" sz="2400"/>
              <a:t>Check depth of water with a ruler every hour for at least 4 hours</a:t>
            </a:r>
          </a:p>
          <a:p>
            <a:pPr eaLnBrk="1" fontAlgn="auto" hangingPunct="1" indent="-463550" lvl="1" marL="4635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dirty="0" lang="en-US" sz="2400"/>
              <a:t>Calculate how many inches of water drained per hour</a:t>
            </a:r>
          </a:p>
        </p:txBody>
      </p:sp>
      <p:pic>
        <p:nvPicPr>
          <p:cNvPr descr="20101021_NJ Rain Garden Manual 22.jpg" id="28677" name="Picture 6"/>
          <p:cNvPicPr>
            <a:picLocks noChangeAspect="1"/>
          </p:cNvPicPr>
          <p:nvPr/>
        </p:nvPicPr>
        <p:blipFill>
          <a:blip cstate="print" r:embed="rId3"/>
          <a:srcRect b="89" l="209" r="163" t="112"/>
          <a:stretch>
            <a:fillRect/>
          </a:stretch>
        </p:blipFill>
        <p:spPr bwMode="auto">
          <a:xfrm>
            <a:off x="381000" y="1066800"/>
            <a:ext cx="121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579408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rrowheads="1" noChangeAspect="1"/>
          </p:cNvPicPr>
          <p:nvPr/>
        </p:nvPicPr>
        <p:blipFill>
          <a:blip cstate="print" r:embed="rId2"/>
          <a:srcRect t="115"/>
          <a:stretch>
            <a:fillRect/>
          </a:stretch>
        </p:blipFill>
        <p:spPr bwMode="auto">
          <a:xfrm>
            <a:off x="1905000" y="217715"/>
            <a:ext cx="4978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05000" y="2514600"/>
            <a:ext cx="4978400" cy="661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2194583742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rrowheads="1" noChangeAspect="1"/>
          </p:cNvPicPr>
          <p:nvPr/>
        </p:nvPicPr>
        <p:blipFill>
          <a:blip cstate="print" r:embed="rId2"/>
          <a:srcRect b="1" t="114"/>
          <a:stretch>
            <a:fillRect/>
          </a:stretch>
        </p:blipFill>
        <p:spPr bwMode="auto">
          <a:xfrm>
            <a:off x="1981201" y="228600"/>
            <a:ext cx="491020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1097930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" t="14"/>
          <a:stretch/>
        </p:blipFill>
        <p:spPr>
          <a:xfrm>
            <a:off x="304800" y="304800"/>
            <a:ext cx="858144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09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388"/>
            <a:ext cx="8229600" cy="818438"/>
          </a:xfrm>
        </p:spPr>
        <p:txBody>
          <a:bodyPr/>
          <a:lstStyle/>
          <a:p>
            <a:r>
              <a:rPr lang="en-US" sz="3600" dirty="0"/>
              <a:t>Technical Support Sessions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2452"/>
            <a:ext cx="24384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13" y="3200628"/>
            <a:ext cx="24384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00" y="1232452"/>
            <a:ext cx="24384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628"/>
            <a:ext cx="24384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93" y="2823055"/>
            <a:ext cx="2438400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0" y="2683679"/>
            <a:ext cx="1371600" cy="182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50" y="1093076"/>
            <a:ext cx="2438400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96" y="4651855"/>
            <a:ext cx="2438400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18" y="4462669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6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63"/>
            <a:ext cx="8229600" cy="889144"/>
          </a:xfrm>
        </p:spPr>
        <p:txBody>
          <a:bodyPr/>
          <a:lstStyle/>
          <a:p>
            <a:r>
              <a:rPr lang="en-US" sz="4200" dirty="0"/>
              <a:t>Rebate Program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565"/>
            <a:ext cx="8229600" cy="3884140"/>
          </a:xfrm>
        </p:spPr>
        <p:txBody>
          <a:bodyPr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attend an educational workshop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Attend a technical session with a rain garden designer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Native plants are preferred. Installed plants must not be an invasive species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Renters need a signed written agreement from the homeowner/property manager prior to participation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must pledge to maintain their rain garden for at least five (5) years</a:t>
            </a:r>
          </a:p>
        </p:txBody>
      </p:sp>
    </p:spTree>
    <p:extLst>
      <p:ext uri="{BB962C8B-B14F-4D97-AF65-F5344CB8AC3E}">
        <p14:creationId xmlns:p14="http://schemas.microsoft.com/office/powerpoint/2010/main" val="1199167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549"/>
            <a:ext cx="8229600" cy="4525963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rain gardens installed must pass inspection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 per square foot of rain garden (some programs offer more)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$450 per property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size: 25 square feet</a:t>
            </a:r>
          </a:p>
          <a:p>
            <a:pPr lvl="0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Rebate Summary</a:t>
            </a:r>
          </a:p>
        </p:txBody>
      </p:sp>
    </p:spTree>
    <p:extLst>
      <p:ext uri="{BB962C8B-B14F-4D97-AF65-F5344CB8AC3E}">
        <p14:creationId xmlns:p14="http://schemas.microsoft.com/office/powerpoint/2010/main" val="200663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F2CA-85CC-08C3-B215-41C2408F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288" y="1496291"/>
            <a:ext cx="6198920" cy="2504209"/>
          </a:xfrm>
        </p:spPr>
        <p:txBody>
          <a:bodyPr/>
          <a:lstStyle/>
          <a:p>
            <a:r>
              <a:rPr lang="en-US" dirty="0"/>
              <a:t>Examples of </a:t>
            </a:r>
            <a:br>
              <a:rPr lang="en-US" dirty="0"/>
            </a:br>
            <a:r>
              <a:rPr lang="en-US" dirty="0"/>
              <a:t>Rebate Designs and Installations</a:t>
            </a:r>
          </a:p>
        </p:txBody>
      </p:sp>
    </p:spTree>
    <p:extLst>
      <p:ext uri="{BB962C8B-B14F-4D97-AF65-F5344CB8AC3E}">
        <p14:creationId xmlns:p14="http://schemas.microsoft.com/office/powerpoint/2010/main" val="1275054227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b="1" dirty="0" lang="en-US" sz="3200">
                <a:solidFill>
                  <a:srgbClr val="C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What happens to the rain in our watersheds?</a:t>
            </a:r>
          </a:p>
        </p:txBody>
      </p:sp>
      <p:grpSp>
        <p:nvGrpSpPr>
          <p:cNvPr id="14339" name="Group 11"/>
          <p:cNvGrpSpPr>
            <a:grpSpLocks/>
          </p:cNvGrpSpPr>
          <p:nvPr/>
        </p:nvGrpSpPr>
        <p:grpSpPr bwMode="auto">
          <a:xfrm>
            <a:off x="1219200" y="1181100"/>
            <a:ext cx="6705600" cy="4991100"/>
            <a:chOff x="-5334000" y="-1600200"/>
            <a:chExt cx="6248400" cy="4686300"/>
          </a:xfrm>
        </p:grpSpPr>
        <p:pic>
          <p:nvPicPr>
            <p:cNvPr descr="9975468.JPG" id="6" name="Picture 5"/>
            <p:cNvPicPr>
              <a:picLocks noChangeAspect="1"/>
            </p:cNvPicPr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-5334000" y="-1600200"/>
              <a:ext cx="6248400" cy="4686300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350" name="TextBox 8"/>
            <p:cNvSpPr txBox="1">
              <a:spLocks noChangeArrowheads="1"/>
            </p:cNvSpPr>
            <p:nvPr/>
          </p:nvSpPr>
          <p:spPr bwMode="auto">
            <a:xfrm>
              <a:off x="-5257800" y="2590800"/>
              <a:ext cx="5029200" cy="346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b="1" lang="en-US">
                  <a:solidFill>
                    <a:schemeClr val="bg1"/>
                  </a:solidFill>
                  <a:latin charset="0" pitchFamily="34" typeface="Calibri"/>
                </a:rPr>
                <a:t>It is absorbed by plants…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19200" y="1187450"/>
            <a:ext cx="6705600" cy="4972050"/>
            <a:chOff x="-3733800" y="3962400"/>
            <a:chExt cx="6248401" cy="4667251"/>
          </a:xfrm>
        </p:grpSpPr>
        <p:pic>
          <p:nvPicPr>
            <p:cNvPr descr="http://www.atmos.albany.edu/daes/atmclasses/atm301/soil_xsec.jpg" id="14347" name="Picture 2"/>
            <p:cNvPicPr>
              <a:picLocks noChangeArrowheads="1" noChangeAspect="1"/>
            </p:cNvPicPr>
            <p:nvPr/>
          </p:nvPicPr>
          <p:blipFill>
            <a:blip cstate="print" r:embed="rId3"/>
            <a:srcRect r="132"/>
            <a:stretch>
              <a:fillRect/>
            </a:stretch>
          </p:blipFill>
          <p:spPr bwMode="auto">
            <a:xfrm>
              <a:off x="-3733800" y="3962400"/>
              <a:ext cx="6248401" cy="4667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8" name="TextBox 9"/>
            <p:cNvSpPr txBox="1">
              <a:spLocks noChangeArrowheads="1"/>
            </p:cNvSpPr>
            <p:nvPr/>
          </p:nvSpPr>
          <p:spPr bwMode="auto">
            <a:xfrm>
              <a:off x="-533400" y="5715000"/>
              <a:ext cx="2514600" cy="346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b="1" lang="en-US">
                  <a:solidFill>
                    <a:schemeClr val="bg1"/>
                  </a:solidFill>
                  <a:latin charset="0" pitchFamily="34" typeface="Calibri"/>
                </a:rPr>
                <a:t>It infiltrates into soils…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219200" y="1181100"/>
            <a:ext cx="6705600" cy="4991100"/>
            <a:chOff x="7696200" y="-228600"/>
            <a:chExt cx="6248401" cy="4690872"/>
          </a:xfrm>
        </p:grpSpPr>
        <p:pic>
          <p:nvPicPr>
            <p:cNvPr descr="C:\Documents and Settings\jlpeterson\My Documents\Watershed Stewards\Pictures\Morning Evaporation.jpg" id="8" name="Picture 2"/>
            <p:cNvPicPr>
              <a:picLocks noChangeArrowheads="1" noChangeAspect="1"/>
            </p:cNvPicPr>
            <p:nvPr/>
          </p:nvPicPr>
          <p:blipFill>
            <a:blip cstate="print" r:embed="rId4"/>
            <a:srcRect b="1" r="99"/>
            <a:stretch>
              <a:fillRect/>
            </a:stretch>
          </p:blipFill>
          <p:spPr bwMode="auto">
            <a:xfrm>
              <a:off x="7696200" y="-228600"/>
              <a:ext cx="6248401" cy="4690872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346" name="TextBox 10"/>
            <p:cNvSpPr txBox="1">
              <a:spLocks noChangeArrowheads="1"/>
            </p:cNvSpPr>
            <p:nvPr/>
          </p:nvSpPr>
          <p:spPr bwMode="auto">
            <a:xfrm>
              <a:off x="8686800" y="3962400"/>
              <a:ext cx="5029200" cy="347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b="1" lang="en-US">
                  <a:solidFill>
                    <a:schemeClr val="bg1"/>
                  </a:solidFill>
                  <a:latin charset="0" pitchFamily="34" typeface="Calibri"/>
                </a:rPr>
                <a:t>It evaporates…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1219200" y="1181100"/>
            <a:ext cx="6705600" cy="5067300"/>
            <a:chOff x="5257800" y="3810000"/>
            <a:chExt cx="6248400" cy="4686300"/>
          </a:xfrm>
        </p:grpSpPr>
        <p:pic>
          <p:nvPicPr>
            <p:cNvPr descr="C:\Documents and Settings\jlpeterson\My Documents\Watershed Stewards\Pictures\Nikki Pictures\NikPics\100_0287.JPG" id="4" name="Picture 3"/>
            <p:cNvPicPr>
              <a:picLocks noChangeArrowheads="1" noChangeAspect="1"/>
            </p:cNvPicPr>
            <p:nvPr/>
          </p:nvPicPr>
          <p:blipFill>
            <a:blip cstate="print" r:embed="rId5"/>
            <a:stretch>
              <a:fillRect/>
            </a:stretch>
          </p:blipFill>
          <p:spPr bwMode="auto">
            <a:xfrm>
              <a:off x="5257800" y="3810000"/>
              <a:ext cx="6248400" cy="4686300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344" name="TextBox 4"/>
            <p:cNvSpPr txBox="1">
              <a:spLocks noChangeArrowheads="1"/>
            </p:cNvSpPr>
            <p:nvPr/>
          </p:nvSpPr>
          <p:spPr bwMode="auto">
            <a:xfrm>
              <a:off x="6019800" y="6673334"/>
              <a:ext cx="5029200" cy="341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b="1" lang="en-US">
                  <a:solidFill>
                    <a:schemeClr val="bg1"/>
                  </a:solidFill>
                  <a:latin charset="0" pitchFamily="34" typeface="Calibri"/>
                </a:rPr>
                <a:t>It runs off of rooftops and pavement…</a:t>
              </a: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0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125-Roof Runoff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Design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6997" y="2142218"/>
            <a:ext cx="3060598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Installed Rain Garden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70377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8-Roof, Sump Pump and Driveway Runoff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Design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130" y="2174875"/>
            <a:ext cx="3034327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Installed Rain Garden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297112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1603512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966-Roof Runoff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Design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8165"/>
            <a:ext cx="4040188" cy="302470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Installed Rain Garden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657314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406-Driveway Runoff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Design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01" y="2174875"/>
            <a:ext cx="3091185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Rain Garden Installed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622538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5-Driveway Runoff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Design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84382"/>
            <a:ext cx="4040188" cy="253227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Installed Rain Garden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079571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240-Roof Runoff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7957"/>
            <a:ext cx="4040188" cy="280512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Installed Rain Garden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246485011"/>
      </p:ext>
    </p:extLst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/>
              <a:t>23-Garage Roof Runoff and </a:t>
            </a:r>
            <a:br>
              <a:rPr dirty="0" lang="en-US"/>
            </a:br>
            <a:r>
              <a:rPr dirty="0" lang="en-US"/>
              <a:t>Rain Barrel Overflow</a:t>
            </a:r>
          </a:p>
        </p:txBody>
      </p:sp>
      <p:pic>
        <p:nvPicPr>
          <p:cNvPr id="5" name="Content Placeholder 4"/>
          <p:cNvPicPr>
            <a:picLocks noChangeAspect="1" noGrp="1"/>
          </p:cNvPicPr>
          <p:nvPr>
            <p:ph idx="1" sz="half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" l="88" t="35"/>
          <a:stretch/>
        </p:blipFill>
        <p:spPr>
          <a:xfrm>
            <a:off x="374073" y="2514600"/>
            <a:ext cx="4121727" cy="2667000"/>
          </a:xfrm>
        </p:spPr>
      </p:pic>
      <p:pic>
        <p:nvPicPr>
          <p:cNvPr id="6" name="Content Placeholder 5"/>
          <p:cNvPicPr>
            <a:picLocks noChangeAspect="1" noGrp="1"/>
          </p:cNvPicPr>
          <p:nvPr>
            <p:ph idx="2" sz="half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720268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assistance was a primary influence for individuals to install a rain garden not the rebate!</a:t>
            </a:r>
          </a:p>
          <a:p>
            <a:r>
              <a:rPr lang="en-US" dirty="0"/>
              <a:t>Local projects integrated into the educational program appears to increase participation (limit technical information and show examples!)</a:t>
            </a:r>
          </a:p>
          <a:p>
            <a:r>
              <a:rPr lang="en-US" dirty="0"/>
              <a:t>Need to find assistance for those unable to physically do it themselves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42087"/>
      </p:ext>
    </p:extLst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3" y="348356"/>
            <a:ext cx="365760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95" y="418694"/>
            <a:ext cx="3657600" cy="274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14" y="3418128"/>
            <a:ext cx="2057400" cy="2743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" l="72" r="74" t="73"/>
          <a:stretch/>
        </p:blipFill>
        <p:spPr>
          <a:xfrm>
            <a:off x="795532" y="3418128"/>
            <a:ext cx="374492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27801"/>
      </p:ext>
    </p:extLst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98" y="2493737"/>
            <a:ext cx="20574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" l="75"/>
          <a:stretch/>
        </p:blipFill>
        <p:spPr>
          <a:xfrm>
            <a:off x="3683925" y="186389"/>
            <a:ext cx="4123654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5" y="3168354"/>
            <a:ext cx="3657600" cy="274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/>
          <a:stretch/>
        </p:blipFill>
        <p:spPr>
          <a:xfrm>
            <a:off x="254600" y="340564"/>
            <a:ext cx="3191423" cy="2743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7" y="196554"/>
            <a:ext cx="42672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"/>
          <a:stretch/>
        </p:blipFill>
        <p:spPr>
          <a:xfrm>
            <a:off x="3644144" y="3407119"/>
            <a:ext cx="3193454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9" y="3407119"/>
            <a:ext cx="4267199" cy="3200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18" y="186389"/>
            <a:ext cx="4267200" cy="3200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98" y="3133913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2149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" y="304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stormwater runoff?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1" y="1905000"/>
            <a:ext cx="35718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763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Stormwater is the water from rain or melting snows that can become “runoff,” flowing over the ground surface and returning to lakes and streams.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6388" name="Picture 4" descr="storm runo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046288"/>
            <a:ext cx="4789488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" l="99" r="117" t="193"/>
          <a:stretch/>
        </p:blipFill>
        <p:spPr>
          <a:xfrm>
            <a:off x="4796878" y="2082799"/>
            <a:ext cx="1985365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49" y="386669"/>
            <a:ext cx="24384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20" y="309093"/>
            <a:ext cx="24384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15" y="4770905"/>
            <a:ext cx="24384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49" y="1952071"/>
            <a:ext cx="24384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 l="99" r="109" t="191"/>
          <a:stretch/>
        </p:blipFill>
        <p:spPr>
          <a:xfrm>
            <a:off x="4672529" y="3626365"/>
            <a:ext cx="2317772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65" y="3767080"/>
            <a:ext cx="24384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115" t="148"/>
          <a:stretch/>
        </p:blipFill>
        <p:spPr>
          <a:xfrm>
            <a:off x="479380" y="4794445"/>
            <a:ext cx="2903011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" l="35" r="96" t="153"/>
          <a:stretch/>
        </p:blipFill>
        <p:spPr>
          <a:xfrm>
            <a:off x="6844864" y="232392"/>
            <a:ext cx="1908893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" l="117" r="116" t="209"/>
          <a:stretch/>
        </p:blipFill>
        <p:spPr>
          <a:xfrm rot="16200000">
            <a:off x="5971873" y="4479180"/>
            <a:ext cx="1547885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" l="66" r="47" t="18"/>
          <a:stretch/>
        </p:blipFill>
        <p:spPr>
          <a:xfrm>
            <a:off x="7529648" y="4444195"/>
            <a:ext cx="1365751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" l="225" r="262" t="3"/>
          <a:stretch/>
        </p:blipFill>
        <p:spPr>
          <a:xfrm>
            <a:off x="1473578" y="493446"/>
            <a:ext cx="1543308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cstate="print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165" y="2082799"/>
            <a:ext cx="243840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" t="150"/>
          <a:stretch/>
        </p:blipFill>
        <p:spPr>
          <a:xfrm rot="16200000">
            <a:off x="391896" y="3649541"/>
            <a:ext cx="1659277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" l="108" r="13" t="119"/>
          <a:stretch/>
        </p:blipFill>
        <p:spPr>
          <a:xfrm>
            <a:off x="209866" y="285553"/>
            <a:ext cx="1427457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" l="35" r="96" t="153"/>
          <a:stretch/>
        </p:blipFill>
        <p:spPr>
          <a:xfrm>
            <a:off x="6857655" y="267377"/>
            <a:ext cx="1908893" cy="1828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20" t="137"/>
          <a:stretch/>
        </p:blipFill>
        <p:spPr>
          <a:xfrm>
            <a:off x="6645673" y="2965645"/>
            <a:ext cx="2307273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" l="66" r="47" t="18"/>
          <a:stretch/>
        </p:blipFill>
        <p:spPr>
          <a:xfrm>
            <a:off x="7542439" y="4479180"/>
            <a:ext cx="1365751" cy="182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" l="187" r="100" t="189"/>
          <a:stretch/>
        </p:blipFill>
        <p:spPr>
          <a:xfrm>
            <a:off x="7038662" y="1225585"/>
            <a:ext cx="18767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1869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F2CA-85CC-08C3-B215-41C2408F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288" y="1496291"/>
            <a:ext cx="6198920" cy="2504209"/>
          </a:xfrm>
        </p:spPr>
        <p:txBody>
          <a:bodyPr/>
          <a:lstStyle/>
          <a:p>
            <a:r>
              <a:rPr lang="en-US" dirty="0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7543702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3" y="86360"/>
            <a:ext cx="7633335" cy="59804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987" y="6066790"/>
            <a:ext cx="858202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is the website for the rain garden manual: http://www.water.rutgers.edu/Rain_Gardens/RGWebsite/RainGardenManualofNJ.html</a:t>
            </a:r>
          </a:p>
        </p:txBody>
      </p:sp>
    </p:spTree>
    <p:extLst>
      <p:ext uri="{BB962C8B-B14F-4D97-AF65-F5344CB8AC3E}">
        <p14:creationId xmlns:p14="http://schemas.microsoft.com/office/powerpoint/2010/main" val="1602025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56E6D9-89DE-43E0-AC49-795721DB8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33" y="0"/>
            <a:ext cx="8055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37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909FC49E-A4F3-42E4-83C9-6CBA73C5CF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24025"/>
            <a:ext cx="7772400" cy="3362325"/>
          </a:xfrm>
        </p:spPr>
        <p:txBody>
          <a:bodyPr/>
          <a:lstStyle/>
          <a:p>
            <a:r>
              <a:rPr lang="en-US" altLang="en-US" sz="3200" b="1" dirty="0">
                <a:latin typeface="+mn-lt"/>
              </a:rPr>
              <a:t>Christopher C. Obropta, Ph.D., P.E.</a:t>
            </a:r>
            <a:br>
              <a:rPr lang="en-US" altLang="en-US" sz="3200" b="1" dirty="0">
                <a:latin typeface="+mn-lt"/>
              </a:rPr>
            </a:br>
            <a:r>
              <a:rPr lang="en-US" altLang="en-US" sz="3200" b="1" dirty="0">
                <a:latin typeface="+mn-lt"/>
              </a:rPr>
              <a:t>E-mail: </a:t>
            </a:r>
            <a:r>
              <a:rPr lang="en-US" altLang="en-US" sz="3200" b="1" dirty="0">
                <a:latin typeface="+mn-lt"/>
                <a:hlinkClick r:id="rId2"/>
              </a:rPr>
              <a:t>obropta@envsci.rutgers.edu</a:t>
            </a:r>
            <a:br>
              <a:rPr lang="en-US" altLang="en-US" sz="3200" b="1" dirty="0">
                <a:latin typeface="+mn-lt"/>
              </a:rPr>
            </a:br>
            <a:br>
              <a:rPr lang="en-US" altLang="en-US" sz="3200" b="1" dirty="0">
                <a:latin typeface="+mn-lt"/>
              </a:rPr>
            </a:br>
            <a:r>
              <a:rPr lang="en-US" altLang="en-US" sz="3200" b="1" dirty="0">
                <a:latin typeface="+mn-lt"/>
              </a:rPr>
              <a:t>www.water.rutgers.edu</a:t>
            </a:r>
            <a:br>
              <a:rPr lang="en-US" altLang="en-US" sz="3500" b="1" dirty="0">
                <a:latin typeface="Garamond" panose="02020404030301010803" pitchFamily="18" charset="0"/>
              </a:rPr>
            </a:br>
            <a:endParaRPr lang="en-US" altLang="en-US" sz="35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DBD8A-AD3A-4DEA-9884-9A377E4EA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81984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5C5D4B-1065-4B14-97E1-DD7F56438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83" y="-1"/>
            <a:ext cx="2985317" cy="1463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596"/>
            <a:ext cx="8229600" cy="1143000"/>
          </a:xfrm>
        </p:spPr>
        <p:txBody>
          <a:bodyPr/>
          <a:lstStyle/>
          <a:p>
            <a:r>
              <a:rPr lang="en-US" sz="4200" dirty="0"/>
              <a:t>Statement of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Stormwater runoff from existing development is destroying the health of our waterways and causing localized flooding.</a:t>
            </a:r>
          </a:p>
        </p:txBody>
      </p:sp>
    </p:spTree>
    <p:extLst>
      <p:ext uri="{BB962C8B-B14F-4D97-AF65-F5344CB8AC3E}">
        <p14:creationId xmlns:p14="http://schemas.microsoft.com/office/powerpoint/2010/main" val="258967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9714" y="3505199"/>
            <a:ext cx="8709025" cy="707887"/>
            <a:chOff x="239049" y="3386023"/>
            <a:chExt cx="8709471" cy="707610"/>
          </a:xfrm>
        </p:grpSpPr>
        <p:sp>
          <p:nvSpPr>
            <p:cNvPr id="17428" name="TextBox 22"/>
            <p:cNvSpPr txBox="1">
              <a:spLocks noChangeArrowheads="1"/>
            </p:cNvSpPr>
            <p:nvPr/>
          </p:nvSpPr>
          <p:spPr bwMode="auto">
            <a:xfrm>
              <a:off x="239049" y="3386024"/>
              <a:ext cx="2070101" cy="707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 dirty="0">
                  <a:latin typeface="Gill Sans"/>
                </a:rPr>
                <a:t>more development</a:t>
              </a:r>
            </a:p>
          </p:txBody>
        </p:sp>
        <p:sp>
          <p:nvSpPr>
            <p:cNvPr id="17429" name="TextBox 23"/>
            <p:cNvSpPr txBox="1">
              <a:spLocks noChangeArrowheads="1"/>
            </p:cNvSpPr>
            <p:nvPr/>
          </p:nvSpPr>
          <p:spPr bwMode="auto">
            <a:xfrm>
              <a:off x="3020349" y="3386023"/>
              <a:ext cx="2466050" cy="707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 dirty="0">
                  <a:latin typeface="Gill Sans"/>
                </a:rPr>
                <a:t>More impervious surfaces</a:t>
              </a:r>
            </a:p>
          </p:txBody>
        </p:sp>
        <p:sp>
          <p:nvSpPr>
            <p:cNvPr id="17430" name="TextBox 24"/>
            <p:cNvSpPr txBox="1">
              <a:spLocks noChangeArrowheads="1"/>
            </p:cNvSpPr>
            <p:nvPr/>
          </p:nvSpPr>
          <p:spPr bwMode="auto">
            <a:xfrm>
              <a:off x="6221195" y="3386024"/>
              <a:ext cx="2727325" cy="707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 dirty="0">
                  <a:latin typeface="Gill Sans"/>
                </a:rPr>
                <a:t>more stormwater runoff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341007" y="3611361"/>
              <a:ext cx="558829" cy="1587"/>
            </a:xfrm>
            <a:prstGeom prst="straightConnector1">
              <a:avLst/>
            </a:prstGeom>
            <a:ln w="34925">
              <a:solidFill>
                <a:srgbClr val="36472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368524" y="3639925"/>
              <a:ext cx="609631" cy="1587"/>
            </a:xfrm>
            <a:prstGeom prst="straightConnector1">
              <a:avLst/>
            </a:prstGeom>
            <a:ln w="34925">
              <a:solidFill>
                <a:srgbClr val="36472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1000" y="4419600"/>
            <a:ext cx="8458200" cy="1828800"/>
            <a:chOff x="-345567" y="4171933"/>
            <a:chExt cx="9754437" cy="2249313"/>
          </a:xfrm>
        </p:grpSpPr>
        <p:pic>
          <p:nvPicPr>
            <p:cNvPr id="17425" name="Picture 11" descr="Photos(3-3-2010) 1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88511" y="4171933"/>
              <a:ext cx="3384808" cy="2249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6" name="Picture 12" descr="ResizedImage250188-Big-Pi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45567" y="4171935"/>
              <a:ext cx="3657600" cy="224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7" name="Picture 1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19785" y="4171935"/>
              <a:ext cx="2989085" cy="224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1" y="1665289"/>
            <a:ext cx="1881188" cy="1831975"/>
            <a:chOff x="0" y="1703339"/>
            <a:chExt cx="2438400" cy="1794589"/>
          </a:xfrm>
        </p:grpSpPr>
        <p:pic>
          <p:nvPicPr>
            <p:cNvPr id="17423" name="Picture 15" descr="impervious cover1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703339"/>
              <a:ext cx="2438400" cy="179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4" name="TextBox 30"/>
            <p:cNvSpPr txBox="1">
              <a:spLocks noChangeArrowheads="1"/>
            </p:cNvSpPr>
            <p:nvPr/>
          </p:nvSpPr>
          <p:spPr bwMode="auto">
            <a:xfrm>
              <a:off x="1057862" y="2162246"/>
              <a:ext cx="933838" cy="361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984807"/>
                  </a:solidFill>
                  <a:latin typeface="Gill Sans"/>
                </a:rPr>
                <a:t>10%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613025" y="1585914"/>
            <a:ext cx="2020888" cy="1946275"/>
            <a:chOff x="2286000" y="1627139"/>
            <a:chExt cx="2619375" cy="1905000"/>
          </a:xfrm>
        </p:grpSpPr>
        <p:pic>
          <p:nvPicPr>
            <p:cNvPr id="17421" name="Picture 18" descr="impervious cover2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0" y="1627139"/>
              <a:ext cx="2619375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2" name="TextBox 31"/>
            <p:cNvSpPr txBox="1">
              <a:spLocks noChangeArrowheads="1"/>
            </p:cNvSpPr>
            <p:nvPr/>
          </p:nvSpPr>
          <p:spPr bwMode="auto">
            <a:xfrm>
              <a:off x="2750487" y="2166633"/>
              <a:ext cx="876300" cy="36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984807"/>
                  </a:solidFill>
                  <a:latin typeface="Gill Sans"/>
                </a:rPr>
                <a:t>20%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083177" y="1654176"/>
            <a:ext cx="1698625" cy="1698625"/>
            <a:chOff x="4806971" y="1689398"/>
            <a:chExt cx="2203429" cy="1663700"/>
          </a:xfrm>
        </p:grpSpPr>
        <p:pic>
          <p:nvPicPr>
            <p:cNvPr id="17419" name="Picture 21" descr="impervious cover3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06971" y="1689398"/>
              <a:ext cx="2203429" cy="166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0" name="TextBox 32"/>
            <p:cNvSpPr txBox="1">
              <a:spLocks noChangeArrowheads="1"/>
            </p:cNvSpPr>
            <p:nvPr/>
          </p:nvSpPr>
          <p:spPr bwMode="auto">
            <a:xfrm>
              <a:off x="5488741" y="2084898"/>
              <a:ext cx="1290359" cy="51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984807"/>
                  </a:solidFill>
                  <a:latin typeface="Gill Sans"/>
                </a:rPr>
                <a:t>30%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7210426" y="1600200"/>
            <a:ext cx="1704975" cy="1779588"/>
            <a:chOff x="6934200" y="1637565"/>
            <a:chExt cx="2209800" cy="1742174"/>
          </a:xfrm>
        </p:grpSpPr>
        <p:pic>
          <p:nvPicPr>
            <p:cNvPr id="17417" name="Picture 24" descr="impervious cover4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34200" y="1637565"/>
              <a:ext cx="2209800" cy="1742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TextBox 33"/>
            <p:cNvSpPr txBox="1">
              <a:spLocks noChangeArrowheads="1"/>
            </p:cNvSpPr>
            <p:nvPr/>
          </p:nvSpPr>
          <p:spPr bwMode="auto">
            <a:xfrm>
              <a:off x="7135032" y="2023745"/>
              <a:ext cx="1910205" cy="693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>
                  <a:solidFill>
                    <a:srgbClr val="CA004D"/>
                  </a:solidFill>
                  <a:latin typeface="Gill Sans"/>
                </a:rPr>
                <a:t>55%</a:t>
              </a:r>
            </a:p>
          </p:txBody>
        </p:sp>
      </p:grpSp>
      <p:sp>
        <p:nvSpPr>
          <p:cNvPr id="17416" name="Rectangle 2"/>
          <p:cNvSpPr>
            <a:spLocks noChangeArrowheads="1"/>
          </p:cNvSpPr>
          <p:nvPr/>
        </p:nvSpPr>
        <p:spPr bwMode="auto">
          <a:xfrm>
            <a:off x="152400" y="62865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 Impact of Development on </a:t>
            </a:r>
            <a:b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Stormwater Runoff</a:t>
            </a:r>
          </a:p>
        </p:txBody>
      </p:sp>
    </p:spTree>
    <p:extLst>
      <p:ext uri="{BB962C8B-B14F-4D97-AF65-F5344CB8AC3E}">
        <p14:creationId xmlns:p14="http://schemas.microsoft.com/office/powerpoint/2010/main" val="325051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41641"/>
            <a:ext cx="8229600" cy="1754326"/>
          </a:xfrm>
        </p:spPr>
        <p:txBody>
          <a:bodyPr>
            <a:spAutoFit/>
          </a:bodyPr>
          <a:lstStyle/>
          <a:p>
            <a:r>
              <a:rPr lang="en-US" sz="3600" dirty="0"/>
              <a:t>To minimize impact of stormwater runoff, you must control runoff from impervious surfaces</a:t>
            </a:r>
          </a:p>
        </p:txBody>
      </p:sp>
      <p:pic>
        <p:nvPicPr>
          <p:cNvPr id="10" name="Picture 9" descr="pavement runoff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7" y="2982364"/>
            <a:ext cx="3681099" cy="2757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pavement runoff 2.jpg"/>
          <p:cNvPicPr>
            <a:picLocks noChangeAspect="1"/>
          </p:cNvPicPr>
          <p:nvPr/>
        </p:nvPicPr>
        <p:blipFill>
          <a:blip r:embed="rId3" cstate="print"/>
          <a:srcRect b="7660"/>
          <a:stretch>
            <a:fillRect/>
          </a:stretch>
        </p:blipFill>
        <p:spPr>
          <a:xfrm>
            <a:off x="4657723" y="2887115"/>
            <a:ext cx="4124325" cy="2852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pavement runoff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394" y="3932376"/>
            <a:ext cx="2273479" cy="2575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323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743" y="756706"/>
            <a:ext cx="4290563" cy="2031325"/>
          </a:xfrm>
        </p:spPr>
        <p:txBody>
          <a:bodyPr wrap="square">
            <a:spAutoFit/>
          </a:bodyPr>
          <a:lstStyle/>
          <a:p>
            <a:r>
              <a:rPr lang="en-US" sz="4200" dirty="0"/>
              <a:t>Lots of impervious surfaces</a:t>
            </a:r>
            <a:endParaRPr lang="en-US" sz="1800" dirty="0"/>
          </a:p>
        </p:txBody>
      </p:sp>
      <p:pic>
        <p:nvPicPr>
          <p:cNvPr id="7" name="Picture 6" descr="roo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1"/>
            <a:ext cx="4098925" cy="3070237"/>
          </a:xfrm>
          <a:prstGeom prst="rect">
            <a:avLst/>
          </a:prstGeom>
        </p:spPr>
      </p:pic>
      <p:pic>
        <p:nvPicPr>
          <p:cNvPr id="8" name="Picture 7" descr="roof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463584"/>
            <a:ext cx="4038600" cy="3013417"/>
          </a:xfrm>
          <a:prstGeom prst="rect">
            <a:avLst/>
          </a:prstGeom>
        </p:spPr>
      </p:pic>
      <p:pic>
        <p:nvPicPr>
          <p:cNvPr id="9" name="Picture 8" descr="roof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9949" y="3200401"/>
            <a:ext cx="3930651" cy="294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62739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1" y="381000"/>
            <a:ext cx="859155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5000"/>
              </a:lnSpc>
            </a:pPr>
            <a:r>
              <a:rPr b="1" dirty="0" lang="en-US" sz="4400">
                <a:solidFill>
                  <a:srgbClr val="C00000"/>
                </a:solidFill>
                <a:latin charset="0" panose="02020603050405020304" pitchFamily="18" typeface="Times New Roman"/>
              </a:rPr>
              <a:t>Connected or Disconnected?</a:t>
            </a:r>
          </a:p>
        </p:txBody>
      </p:sp>
      <p:sp>
        <p:nvSpPr>
          <p:cNvPr descr="camden.smart.logo.pdf" id="18435" name="Content Placeholder 3"/>
          <p:cNvSpPr>
            <a:spLocks noChangeAspect="1"/>
          </p:cNvSpPr>
          <p:nvPr/>
        </p:nvSpPr>
        <p:spPr bwMode="auto">
          <a:xfrm>
            <a:off x="4945063" y="493714"/>
            <a:ext cx="1789112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dirty="0" lang="en-US"/>
          </a:p>
        </p:txBody>
      </p:sp>
      <p:pic>
        <p:nvPicPr>
          <p:cNvPr id="18436" name="Picture 9"/>
          <p:cNvPicPr>
            <a:picLocks noChangeArrowheads="1" noChangeAspect="1"/>
          </p:cNvPicPr>
          <p:nvPr/>
        </p:nvPicPr>
        <p:blipFill>
          <a:blip cstate="print" r:embed="rId3"/>
          <a:srcRect b="27" r="1"/>
          <a:stretch>
            <a:fillRect/>
          </a:stretch>
        </p:blipFill>
        <p:spPr bwMode="auto">
          <a:xfrm>
            <a:off x="814389" y="1219200"/>
            <a:ext cx="75152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38400" y="1752600"/>
            <a:ext cx="1524000" cy="1600200"/>
            <a:chOff x="2438400" y="1752600"/>
            <a:chExt cx="1524000" cy="16002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438400" y="20574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90800" y="17526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743200" y="20574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95600" y="22098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048000" y="19812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200400" y="21336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352800" y="17526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05200" y="19050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57600" y="20574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10000" y="22098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962400" y="2133600"/>
              <a:ext cx="0" cy="1143000"/>
            </a:xfrm>
            <a:prstGeom prst="line">
              <a:avLst/>
            </a:prstGeom>
            <a:ln w="508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 bwMode="auto">
          <a:xfrm flipH="1" flipV="1">
            <a:off x="2286000" y="3429000"/>
            <a:ext cx="2133600" cy="76200"/>
          </a:xfrm>
          <a:prstGeom prst="straightConnector1">
            <a:avLst/>
          </a:prstGeom>
          <a:ln w="31750">
            <a:solidFill>
              <a:srgbClr val="00B0F0"/>
            </a:solidFill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2311400" y="3657600"/>
            <a:ext cx="0" cy="609600"/>
          </a:xfrm>
          <a:prstGeom prst="straightConnector1">
            <a:avLst/>
          </a:prstGeom>
          <a:ln w="31750">
            <a:solidFill>
              <a:srgbClr val="00B0F0"/>
            </a:solidFill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209800" y="4495800"/>
            <a:ext cx="76200" cy="990600"/>
          </a:xfrm>
          <a:prstGeom prst="straightConnector1">
            <a:avLst/>
          </a:prstGeom>
          <a:ln w="31750">
            <a:solidFill>
              <a:srgbClr val="00B0F0"/>
            </a:solidFill>
            <a:prstDash val="sysDash"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362200" y="5562600"/>
            <a:ext cx="2895600" cy="152400"/>
          </a:xfrm>
          <a:prstGeom prst="straightConnector1">
            <a:avLst/>
          </a:prstGeom>
          <a:ln w="31750">
            <a:solidFill>
              <a:srgbClr val="00B0F0"/>
            </a:solidFill>
            <a:tailEnd len="med" type="arrow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28800" y="1371600"/>
            <a:ext cx="3244851" cy="4706938"/>
            <a:chOff x="2682478" y="1028698"/>
            <a:chExt cx="3779045" cy="5038726"/>
          </a:xfrm>
        </p:grpSpPr>
        <p:cxnSp>
          <p:nvCxnSpPr>
            <p:cNvPr id="9" name="Straight Connector 8"/>
            <p:cNvCxnSpPr/>
            <p:nvPr/>
          </p:nvCxnSpPr>
          <p:spPr>
            <a:xfrm flipH="1" rot="16200000">
              <a:off x="2052638" y="1658538"/>
              <a:ext cx="5038726" cy="3779045"/>
            </a:xfrm>
            <a:prstGeom prst="line">
              <a:avLst/>
            </a:prstGeom>
            <a:ln w="2540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052638" y="1658538"/>
              <a:ext cx="5038726" cy="3779045"/>
            </a:xfrm>
            <a:prstGeom prst="line">
              <a:avLst/>
            </a:prstGeom>
            <a:ln w="2540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91998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2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2896</TotalTime>
  <Words>893</Words>
  <Application>Microsoft Office PowerPoint</Application>
  <PresentationFormat>On-screen Show (4:3)</PresentationFormat>
  <Paragraphs>128</Paragraphs>
  <Slides>44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Garamond</vt:lpstr>
      <vt:lpstr>Gill Sans</vt:lpstr>
      <vt:lpstr>Minion Pro</vt:lpstr>
      <vt:lpstr>Times New Roman</vt:lpstr>
      <vt:lpstr>Wingdings</vt:lpstr>
      <vt:lpstr>1_Office Theme</vt:lpstr>
      <vt:lpstr>Acrobat Document</vt:lpstr>
      <vt:lpstr> A Rain Garden Rebate Program  Save Barnegat Bay NEMO Program</vt:lpstr>
      <vt:lpstr>PowerPoint Presentation</vt:lpstr>
      <vt:lpstr>PowerPoint Presentation</vt:lpstr>
      <vt:lpstr>PowerPoint Presentation</vt:lpstr>
      <vt:lpstr>Statement of Problem</vt:lpstr>
      <vt:lpstr>PowerPoint Presentation</vt:lpstr>
      <vt:lpstr>To minimize impact of stormwater runoff, you must control runoff from impervious surfaces</vt:lpstr>
      <vt:lpstr>Lots of impervious surfaces</vt:lpstr>
      <vt:lpstr>PowerPoint Presentation</vt:lpstr>
      <vt:lpstr>Part of the Solution</vt:lpstr>
      <vt:lpstr>Rain Gardens</vt:lpstr>
      <vt:lpstr>PowerPoint Presentation</vt:lpstr>
      <vt:lpstr>Parts of a Rain Garden</vt:lpstr>
      <vt:lpstr>Rain Gardens</vt:lpstr>
      <vt:lpstr>Site Selection</vt:lpstr>
      <vt:lpstr>Native Vegetation</vt:lpstr>
      <vt:lpstr>PowerPoint Presentation</vt:lpstr>
      <vt:lpstr>How do we get people to install rain gardens?</vt:lpstr>
      <vt:lpstr>Rebate Program Details</vt:lpstr>
      <vt:lpstr>Educational Sessions</vt:lpstr>
      <vt:lpstr>PowerPoint Presentation</vt:lpstr>
      <vt:lpstr>Check Your Soil Infiltration/Percolation Test</vt:lpstr>
      <vt:lpstr>PowerPoint Presentation</vt:lpstr>
      <vt:lpstr>PowerPoint Presentation</vt:lpstr>
      <vt:lpstr>PowerPoint Presentation</vt:lpstr>
      <vt:lpstr>Technical Support Sessions</vt:lpstr>
      <vt:lpstr>Rebate Program Summary</vt:lpstr>
      <vt:lpstr>Rebate Summary</vt:lpstr>
      <vt:lpstr>Examples of  Rebate Designs and Installations</vt:lpstr>
      <vt:lpstr>125-Roof Runoff</vt:lpstr>
      <vt:lpstr>8-Roof, Sump Pump and Driveway Runoff</vt:lpstr>
      <vt:lpstr>966-Roof Runoff</vt:lpstr>
      <vt:lpstr>406-Driveway Runoff</vt:lpstr>
      <vt:lpstr>5-Driveway Runoff</vt:lpstr>
      <vt:lpstr>240-Roof Runoff</vt:lpstr>
      <vt:lpstr>23-Garage Roof Runoff and  Rain Barrel Overflow</vt:lpstr>
      <vt:lpstr>Some Lessons Learned</vt:lpstr>
      <vt:lpstr>PowerPoint Presentation</vt:lpstr>
      <vt:lpstr>PowerPoint Presentation</vt:lpstr>
      <vt:lpstr>PowerPoint Presentation</vt:lpstr>
      <vt:lpstr>Additional Resources</vt:lpstr>
      <vt:lpstr>PowerPoint Presentation</vt:lpstr>
      <vt:lpstr>PowerPoint Presentation</vt:lpstr>
      <vt:lpstr>Christopher C. Obropta, Ph.D., P.E. E-mail: obropta@envsci.rutgers.edu  www.water.rutgers.edu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Mellor</dc:creator>
  <cp:lastModifiedBy>Christopher Obropta</cp:lastModifiedBy>
  <cp:revision>112</cp:revision>
  <cp:lastPrinted>2015-05-01T20:38:01Z</cp:lastPrinted>
  <dcterms:created xsi:type="dcterms:W3CDTF">2015-03-31T15:13:51Z</dcterms:created>
  <dcterms:modified xsi:type="dcterms:W3CDTF">2022-11-12T21:56:01Z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3307433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